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notesMasterIdLst>
    <p:notesMasterId r:id="rId10"/>
  </p:notesMasterIdLst>
  <p:sldIdLst>
    <p:sldId id="285" r:id="rId2"/>
    <p:sldId id="374" r:id="rId3"/>
    <p:sldId id="385" r:id="rId4"/>
    <p:sldId id="390" r:id="rId5"/>
    <p:sldId id="391" r:id="rId6"/>
    <p:sldId id="392" r:id="rId7"/>
    <p:sldId id="381" r:id="rId8"/>
    <p:sldId id="353" r:id="rId9"/>
  </p:sldIdLst>
  <p:sldSz cx="12192000" cy="6858000"/>
  <p:notesSz cx="9296400" cy="701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5776"/>
    <a:srgbClr val="15284B"/>
    <a:srgbClr val="A5938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6357" autoAdjust="0"/>
  </p:normalViewPr>
  <p:slideViewPr>
    <p:cSldViewPr snapToGrid="0">
      <p:cViewPr varScale="1">
        <p:scale>
          <a:sx n="106" d="100"/>
          <a:sy n="106" d="100"/>
        </p:scale>
        <p:origin x="42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4316CC-780B-4ED2-B8D4-045DFC136D09}"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B326EE7D-2ED7-42F9-84A0-5DC561828BC4}">
      <dgm:prSet phldrT="[Text]" custT="1"/>
      <dgm:spPr>
        <a:solidFill>
          <a:schemeClr val="tx2">
            <a:lumMod val="20000"/>
            <a:lumOff val="80000"/>
          </a:schemeClr>
        </a:solidFill>
      </dgm:spPr>
      <dgm:t>
        <a:bodyPr/>
        <a:lstStyle/>
        <a:p>
          <a:r>
            <a:rPr lang="en-US" sz="2400" dirty="0">
              <a:solidFill>
                <a:schemeClr val="bg2">
                  <a:lumMod val="75000"/>
                </a:schemeClr>
              </a:solidFill>
            </a:rPr>
            <a:t>Staff Review</a:t>
          </a:r>
        </a:p>
      </dgm:t>
    </dgm:pt>
    <dgm:pt modelId="{8E54E4E7-455B-4067-B0D6-180894A31492}" type="parTrans" cxnId="{D1A9AD6E-C702-4E20-BD6B-059DA9B96F68}">
      <dgm:prSet/>
      <dgm:spPr/>
      <dgm:t>
        <a:bodyPr/>
        <a:lstStyle/>
        <a:p>
          <a:endParaRPr lang="en-US" sz="2400">
            <a:solidFill>
              <a:schemeClr val="tx1"/>
            </a:solidFill>
          </a:endParaRPr>
        </a:p>
      </dgm:t>
    </dgm:pt>
    <dgm:pt modelId="{7CF5DCB8-1CAB-4372-818C-942CD854BAD9}" type="sibTrans" cxnId="{D1A9AD6E-C702-4E20-BD6B-059DA9B96F68}">
      <dgm:prSet/>
      <dgm:spPr/>
      <dgm:t>
        <a:bodyPr/>
        <a:lstStyle/>
        <a:p>
          <a:endParaRPr lang="en-US" sz="2400">
            <a:solidFill>
              <a:schemeClr val="tx1"/>
            </a:solidFill>
          </a:endParaRPr>
        </a:p>
      </dgm:t>
    </dgm:pt>
    <dgm:pt modelId="{53247ACD-0629-40CB-BA56-03A40C0957F3}">
      <dgm:prSet phldrT="[Text]" custT="1"/>
      <dgm:spPr>
        <a:solidFill>
          <a:schemeClr val="tx2">
            <a:lumMod val="20000"/>
            <a:lumOff val="80000"/>
          </a:schemeClr>
        </a:solidFill>
      </dgm:spPr>
      <dgm:t>
        <a:bodyPr/>
        <a:lstStyle/>
        <a:p>
          <a:r>
            <a:rPr lang="en-CA" sz="2400" b="1" dirty="0">
              <a:solidFill>
                <a:schemeClr val="tx1"/>
              </a:solidFill>
            </a:rPr>
            <a:t>Public Information Meeting – April 22</a:t>
          </a:r>
          <a:endParaRPr lang="en-US" sz="2400" b="1" dirty="0">
            <a:solidFill>
              <a:schemeClr val="tx1"/>
            </a:solidFill>
          </a:endParaRPr>
        </a:p>
      </dgm:t>
    </dgm:pt>
    <dgm:pt modelId="{EA3CEC27-6867-4340-9505-C4E8F5875D2C}" type="parTrans" cxnId="{353EDAC9-F089-433C-99B7-C9F0D86266BE}">
      <dgm:prSet/>
      <dgm:spPr/>
      <dgm:t>
        <a:bodyPr/>
        <a:lstStyle/>
        <a:p>
          <a:endParaRPr lang="en-US" sz="2400">
            <a:solidFill>
              <a:schemeClr val="tx1"/>
            </a:solidFill>
          </a:endParaRPr>
        </a:p>
      </dgm:t>
    </dgm:pt>
    <dgm:pt modelId="{D3744A3A-3973-4D36-BA24-F2EEC3EBC9F4}" type="sibTrans" cxnId="{353EDAC9-F089-433C-99B7-C9F0D86266BE}">
      <dgm:prSet/>
      <dgm:spPr/>
      <dgm:t>
        <a:bodyPr/>
        <a:lstStyle/>
        <a:p>
          <a:endParaRPr lang="en-US" sz="2400">
            <a:solidFill>
              <a:schemeClr val="tx1"/>
            </a:solidFill>
          </a:endParaRPr>
        </a:p>
      </dgm:t>
    </dgm:pt>
    <dgm:pt modelId="{579C267A-AAD8-4863-8E6E-9EF5AC407894}">
      <dgm:prSet custT="1"/>
      <dgm:spPr>
        <a:solidFill>
          <a:schemeClr val="tx2">
            <a:lumMod val="20000"/>
            <a:lumOff val="80000"/>
          </a:schemeClr>
        </a:solidFill>
      </dgm:spPr>
      <dgm:t>
        <a:bodyPr/>
        <a:lstStyle/>
        <a:p>
          <a:r>
            <a:rPr lang="en-CA" sz="2400" dirty="0">
              <a:solidFill>
                <a:schemeClr val="tx1"/>
              </a:solidFill>
            </a:rPr>
            <a:t>Public Hearing held and </a:t>
          </a:r>
          <a:r>
            <a:rPr lang="en-US" sz="2400" dirty="0">
              <a:solidFill>
                <a:schemeClr val="tx1"/>
              </a:solidFill>
            </a:rPr>
            <a:t>adjourned to next meeting of Council (June 22*)</a:t>
          </a:r>
        </a:p>
      </dgm:t>
    </dgm:pt>
    <dgm:pt modelId="{CE543908-702C-4A88-9CBD-D2049D5AC9FB}" type="parTrans" cxnId="{512A9F52-BA9E-4B9E-A3E2-D861995D2BD5}">
      <dgm:prSet/>
      <dgm:spPr/>
      <dgm:t>
        <a:bodyPr/>
        <a:lstStyle/>
        <a:p>
          <a:endParaRPr lang="en-US" sz="2400">
            <a:solidFill>
              <a:schemeClr val="tx1"/>
            </a:solidFill>
          </a:endParaRPr>
        </a:p>
      </dgm:t>
    </dgm:pt>
    <dgm:pt modelId="{6708EF72-6E7B-4041-A4D2-0ECFF57CDC80}" type="sibTrans" cxnId="{512A9F52-BA9E-4B9E-A3E2-D861995D2BD5}">
      <dgm:prSet/>
      <dgm:spPr/>
      <dgm:t>
        <a:bodyPr/>
        <a:lstStyle/>
        <a:p>
          <a:endParaRPr lang="en-US" sz="2400">
            <a:solidFill>
              <a:schemeClr val="tx1"/>
            </a:solidFill>
          </a:endParaRPr>
        </a:p>
      </dgm:t>
    </dgm:pt>
    <dgm:pt modelId="{6F0BBAB2-192E-483A-A1DC-8C3D4EA7C8DB}">
      <dgm:prSet custT="1"/>
      <dgm:spPr>
        <a:solidFill>
          <a:schemeClr val="tx2">
            <a:lumMod val="20000"/>
            <a:lumOff val="80000"/>
          </a:schemeClr>
        </a:solidFill>
      </dgm:spPr>
      <dgm:t>
        <a:bodyPr/>
        <a:lstStyle/>
        <a:p>
          <a:r>
            <a:rPr lang="en-CA" sz="2400" dirty="0">
              <a:solidFill>
                <a:schemeClr val="tx1"/>
              </a:solidFill>
            </a:rPr>
            <a:t> </a:t>
          </a:r>
          <a:r>
            <a:rPr lang="en-US" sz="2400" dirty="0">
              <a:solidFill>
                <a:schemeClr val="tx1"/>
              </a:solidFill>
            </a:rPr>
            <a:t>PAC receives staff report and PIM Notes</a:t>
          </a:r>
        </a:p>
        <a:p>
          <a:r>
            <a:rPr lang="en-CA" sz="2400" dirty="0">
              <a:solidFill>
                <a:schemeClr val="tx1"/>
              </a:solidFill>
            </a:rPr>
            <a:t>PAC Review and Recommendation – May 13</a:t>
          </a:r>
        </a:p>
      </dgm:t>
    </dgm:pt>
    <dgm:pt modelId="{F36A1015-B659-4B8C-8D18-716D8DAD5436}" type="parTrans" cxnId="{E01636C5-BDC1-460C-9143-9C902563AEAA}">
      <dgm:prSet/>
      <dgm:spPr/>
      <dgm:t>
        <a:bodyPr/>
        <a:lstStyle/>
        <a:p>
          <a:endParaRPr lang="en-US" sz="2400">
            <a:solidFill>
              <a:schemeClr val="tx1"/>
            </a:solidFill>
          </a:endParaRPr>
        </a:p>
      </dgm:t>
    </dgm:pt>
    <dgm:pt modelId="{FDE65302-C9F3-438A-B9DD-EE4E8F68AFC8}" type="sibTrans" cxnId="{E01636C5-BDC1-460C-9143-9C902563AEAA}">
      <dgm:prSet/>
      <dgm:spPr/>
      <dgm:t>
        <a:bodyPr/>
        <a:lstStyle/>
        <a:p>
          <a:endParaRPr lang="en-US" sz="2400">
            <a:solidFill>
              <a:schemeClr val="tx1"/>
            </a:solidFill>
          </a:endParaRPr>
        </a:p>
      </dgm:t>
    </dgm:pt>
    <dgm:pt modelId="{7F42DE23-A303-4D0C-8303-3F82D574EB7E}">
      <dgm:prSet custT="1"/>
      <dgm:spPr>
        <a:solidFill>
          <a:schemeClr val="tx2">
            <a:lumMod val="20000"/>
            <a:lumOff val="80000"/>
          </a:schemeClr>
        </a:solidFill>
      </dgm:spPr>
      <dgm:t>
        <a:bodyPr/>
        <a:lstStyle/>
        <a:p>
          <a:r>
            <a:rPr lang="en-US" sz="2400" dirty="0">
              <a:solidFill>
                <a:schemeClr val="tx1"/>
              </a:solidFill>
            </a:rPr>
            <a:t>Regional Council First Reading (May 25*)</a:t>
          </a:r>
          <a:endParaRPr lang="en-CA" sz="2400" dirty="0">
            <a:solidFill>
              <a:schemeClr val="tx1"/>
            </a:solidFill>
          </a:endParaRPr>
        </a:p>
      </dgm:t>
    </dgm:pt>
    <dgm:pt modelId="{1C0C9B13-FBAD-4003-B308-D626BA4190CD}" type="parTrans" cxnId="{11B2EF97-150C-41E5-BD9F-B062D1F3450C}">
      <dgm:prSet/>
      <dgm:spPr/>
      <dgm:t>
        <a:bodyPr/>
        <a:lstStyle/>
        <a:p>
          <a:endParaRPr lang="en-US" sz="2400">
            <a:solidFill>
              <a:schemeClr val="tx1"/>
            </a:solidFill>
          </a:endParaRPr>
        </a:p>
      </dgm:t>
    </dgm:pt>
    <dgm:pt modelId="{337C1B78-2FDA-45BE-9FDB-7278A09AF2B1}" type="sibTrans" cxnId="{11B2EF97-150C-41E5-BD9F-B062D1F3450C}">
      <dgm:prSet/>
      <dgm:spPr/>
      <dgm:t>
        <a:bodyPr/>
        <a:lstStyle/>
        <a:p>
          <a:endParaRPr lang="en-US" sz="2400">
            <a:solidFill>
              <a:schemeClr val="tx1"/>
            </a:solidFill>
          </a:endParaRPr>
        </a:p>
      </dgm:t>
    </dgm:pt>
    <dgm:pt modelId="{9B41B197-74B1-420B-9E32-638A80F73DB9}">
      <dgm:prSet custT="1"/>
      <dgm:spPr>
        <a:solidFill>
          <a:schemeClr val="bg2"/>
        </a:solidFill>
      </dgm:spPr>
      <dgm:t>
        <a:bodyPr/>
        <a:lstStyle/>
        <a:p>
          <a:r>
            <a:rPr lang="en-US" sz="2400" dirty="0">
              <a:solidFill>
                <a:schemeClr val="tx1"/>
              </a:solidFill>
            </a:rPr>
            <a:t>Council completes Public Hearing and holds Second Reading (July 27*)</a:t>
          </a:r>
          <a:endParaRPr lang="en-CA" sz="2400" dirty="0">
            <a:solidFill>
              <a:schemeClr val="tx1"/>
            </a:solidFill>
          </a:endParaRPr>
        </a:p>
      </dgm:t>
    </dgm:pt>
    <dgm:pt modelId="{F9CA7841-8CB8-4D17-B5D9-BFB3A68B0CE9}" type="parTrans" cxnId="{9D24E655-8928-4A36-8EFE-D39CFDC649A5}">
      <dgm:prSet/>
      <dgm:spPr/>
      <dgm:t>
        <a:bodyPr/>
        <a:lstStyle/>
        <a:p>
          <a:endParaRPr lang="en-US" sz="2400">
            <a:solidFill>
              <a:schemeClr val="tx1"/>
            </a:solidFill>
          </a:endParaRPr>
        </a:p>
      </dgm:t>
    </dgm:pt>
    <dgm:pt modelId="{D71C0871-4809-4491-98DC-0F208681BAE5}" type="sibTrans" cxnId="{9D24E655-8928-4A36-8EFE-D39CFDC649A5}">
      <dgm:prSet/>
      <dgm:spPr/>
      <dgm:t>
        <a:bodyPr/>
        <a:lstStyle/>
        <a:p>
          <a:endParaRPr lang="en-US" sz="2400">
            <a:solidFill>
              <a:schemeClr val="tx1"/>
            </a:solidFill>
          </a:endParaRPr>
        </a:p>
      </dgm:t>
    </dgm:pt>
    <dgm:pt modelId="{60241BD5-E2A1-4E82-B62A-918DDC5B99DD}">
      <dgm:prSet custT="1"/>
      <dgm:spPr>
        <a:solidFill>
          <a:schemeClr val="tx2">
            <a:lumMod val="20000"/>
            <a:lumOff val="80000"/>
          </a:schemeClr>
        </a:solidFill>
      </dgm:spPr>
      <dgm:t>
        <a:bodyPr/>
        <a:lstStyle/>
        <a:p>
          <a:r>
            <a:rPr lang="en-US" sz="2400" dirty="0">
              <a:solidFill>
                <a:schemeClr val="tx1"/>
              </a:solidFill>
            </a:rPr>
            <a:t>Notice of Approval in Local Paper</a:t>
          </a:r>
          <a:endParaRPr lang="en-CA" sz="2400" dirty="0">
            <a:solidFill>
              <a:schemeClr val="tx1"/>
            </a:solidFill>
          </a:endParaRPr>
        </a:p>
      </dgm:t>
    </dgm:pt>
    <dgm:pt modelId="{064FB2A3-BC31-4D36-9BF3-7FF0D7ABA535}" type="parTrans" cxnId="{946B8786-A91D-4A97-8237-7203FB649AF0}">
      <dgm:prSet/>
      <dgm:spPr/>
      <dgm:t>
        <a:bodyPr/>
        <a:lstStyle/>
        <a:p>
          <a:endParaRPr lang="en-US" sz="2400">
            <a:solidFill>
              <a:schemeClr val="tx1"/>
            </a:solidFill>
          </a:endParaRPr>
        </a:p>
      </dgm:t>
    </dgm:pt>
    <dgm:pt modelId="{AF86A572-B7A5-4152-920C-7863050F8919}" type="sibTrans" cxnId="{946B8786-A91D-4A97-8237-7203FB649AF0}">
      <dgm:prSet/>
      <dgm:spPr/>
      <dgm:t>
        <a:bodyPr/>
        <a:lstStyle/>
        <a:p>
          <a:endParaRPr lang="en-US" sz="2400">
            <a:solidFill>
              <a:schemeClr val="tx1"/>
            </a:solidFill>
          </a:endParaRPr>
        </a:p>
      </dgm:t>
    </dgm:pt>
    <dgm:pt modelId="{F790B61F-ED4A-4260-9176-3C5581F4F2CE}">
      <dgm:prSet custT="1"/>
      <dgm:spPr>
        <a:solidFill>
          <a:schemeClr val="bg2"/>
        </a:solidFill>
      </dgm:spPr>
      <dgm:t>
        <a:bodyPr/>
        <a:lstStyle/>
        <a:p>
          <a:r>
            <a:rPr lang="en-US" sz="2400" dirty="0">
              <a:solidFill>
                <a:schemeClr val="tx1"/>
              </a:solidFill>
            </a:rPr>
            <a:t>Ministerial Approval</a:t>
          </a:r>
        </a:p>
      </dgm:t>
    </dgm:pt>
    <dgm:pt modelId="{379A8223-F985-4830-8F23-93AED1F77137}" type="parTrans" cxnId="{2F14A883-E76E-4391-AB39-53C895D22263}">
      <dgm:prSet/>
      <dgm:spPr/>
      <dgm:t>
        <a:bodyPr/>
        <a:lstStyle/>
        <a:p>
          <a:endParaRPr lang="en-US"/>
        </a:p>
      </dgm:t>
    </dgm:pt>
    <dgm:pt modelId="{389C6D96-19C1-445E-852B-E996797F1EDA}" type="sibTrans" cxnId="{2F14A883-E76E-4391-AB39-53C895D22263}">
      <dgm:prSet/>
      <dgm:spPr/>
      <dgm:t>
        <a:bodyPr/>
        <a:lstStyle/>
        <a:p>
          <a:endParaRPr lang="en-US"/>
        </a:p>
      </dgm:t>
    </dgm:pt>
    <dgm:pt modelId="{50E83C92-3FAB-4700-9786-0D15EE9FB057}" type="pres">
      <dgm:prSet presAssocID="{464316CC-780B-4ED2-B8D4-045DFC136D09}" presName="Name0" presStyleCnt="0">
        <dgm:presLayoutVars>
          <dgm:dir/>
          <dgm:animLvl val="lvl"/>
          <dgm:resizeHandles val="exact"/>
        </dgm:presLayoutVars>
      </dgm:prSet>
      <dgm:spPr/>
    </dgm:pt>
    <dgm:pt modelId="{B79F255F-2212-4413-B3F6-C09F1CC87041}" type="pres">
      <dgm:prSet presAssocID="{60241BD5-E2A1-4E82-B62A-918DDC5B99DD}" presName="boxAndChildren" presStyleCnt="0"/>
      <dgm:spPr/>
    </dgm:pt>
    <dgm:pt modelId="{09F62B8C-A9F5-4F49-B8BB-93B171B7B201}" type="pres">
      <dgm:prSet presAssocID="{60241BD5-E2A1-4E82-B62A-918DDC5B99DD}" presName="parentTextBox" presStyleLbl="node1" presStyleIdx="0" presStyleCnt="8"/>
      <dgm:spPr/>
    </dgm:pt>
    <dgm:pt modelId="{D3ED4508-DD19-4465-ACA9-09270011B441}" type="pres">
      <dgm:prSet presAssocID="{389C6D96-19C1-445E-852B-E996797F1EDA}" presName="sp" presStyleCnt="0"/>
      <dgm:spPr/>
    </dgm:pt>
    <dgm:pt modelId="{FBCA9390-AB30-430C-B514-DDB147EC6509}" type="pres">
      <dgm:prSet presAssocID="{F790B61F-ED4A-4260-9176-3C5581F4F2CE}" presName="arrowAndChildren" presStyleCnt="0"/>
      <dgm:spPr/>
    </dgm:pt>
    <dgm:pt modelId="{89916D89-C7E3-45D6-BEDE-4E196B53EF83}" type="pres">
      <dgm:prSet presAssocID="{F790B61F-ED4A-4260-9176-3C5581F4F2CE}" presName="parentTextArrow" presStyleLbl="node1" presStyleIdx="1" presStyleCnt="8"/>
      <dgm:spPr/>
    </dgm:pt>
    <dgm:pt modelId="{6EE54BA8-F87A-4EAE-9469-A1B8C972D68A}" type="pres">
      <dgm:prSet presAssocID="{D71C0871-4809-4491-98DC-0F208681BAE5}" presName="sp" presStyleCnt="0"/>
      <dgm:spPr/>
    </dgm:pt>
    <dgm:pt modelId="{193785BA-FBB4-4250-85EB-59D687B3CCE5}" type="pres">
      <dgm:prSet presAssocID="{9B41B197-74B1-420B-9E32-638A80F73DB9}" presName="arrowAndChildren" presStyleCnt="0"/>
      <dgm:spPr/>
    </dgm:pt>
    <dgm:pt modelId="{EFB3AECA-9994-49C1-B341-81A262C19616}" type="pres">
      <dgm:prSet presAssocID="{9B41B197-74B1-420B-9E32-638A80F73DB9}" presName="parentTextArrow" presStyleLbl="node1" presStyleIdx="2" presStyleCnt="8" custScaleY="153312" custLinFactNeighborX="18338" custLinFactNeighborY="2487"/>
      <dgm:spPr/>
    </dgm:pt>
    <dgm:pt modelId="{9BEBAAE6-9F50-4715-98D7-66D3F64CCEB9}" type="pres">
      <dgm:prSet presAssocID="{6708EF72-6E7B-4041-A4D2-0ECFF57CDC80}" presName="sp" presStyleCnt="0"/>
      <dgm:spPr/>
    </dgm:pt>
    <dgm:pt modelId="{E9495CCB-B38B-4B2E-9931-76D5B555699D}" type="pres">
      <dgm:prSet presAssocID="{579C267A-AAD8-4863-8E6E-9EF5AC407894}" presName="arrowAndChildren" presStyleCnt="0"/>
      <dgm:spPr/>
    </dgm:pt>
    <dgm:pt modelId="{E8F9D1CA-BDB7-41B6-9E52-E265461FD1C1}" type="pres">
      <dgm:prSet presAssocID="{579C267A-AAD8-4863-8E6E-9EF5AC407894}" presName="parentTextArrow" presStyleLbl="node1" presStyleIdx="3" presStyleCnt="8" custScaleY="162296" custLinFactNeighborX="833" custLinFactNeighborY="-1595"/>
      <dgm:spPr/>
    </dgm:pt>
    <dgm:pt modelId="{0FE141D3-4CDE-4BAF-B3E1-F48075454E8A}" type="pres">
      <dgm:prSet presAssocID="{337C1B78-2FDA-45BE-9FDB-7278A09AF2B1}" presName="sp" presStyleCnt="0"/>
      <dgm:spPr/>
    </dgm:pt>
    <dgm:pt modelId="{190C8F8F-BCC3-46DC-9BBB-BF0B6118106C}" type="pres">
      <dgm:prSet presAssocID="{7F42DE23-A303-4D0C-8303-3F82D574EB7E}" presName="arrowAndChildren" presStyleCnt="0"/>
      <dgm:spPr/>
    </dgm:pt>
    <dgm:pt modelId="{CA2EB53D-BA37-4049-849E-01BAF008CC7E}" type="pres">
      <dgm:prSet presAssocID="{7F42DE23-A303-4D0C-8303-3F82D574EB7E}" presName="parentTextArrow" presStyleLbl="node1" presStyleIdx="4" presStyleCnt="8"/>
      <dgm:spPr/>
    </dgm:pt>
    <dgm:pt modelId="{AD225188-D740-42F7-9F74-1914C3A4248A}" type="pres">
      <dgm:prSet presAssocID="{FDE65302-C9F3-438A-B9DD-EE4E8F68AFC8}" presName="sp" presStyleCnt="0"/>
      <dgm:spPr/>
    </dgm:pt>
    <dgm:pt modelId="{2F6F7675-53DB-4EAF-9F34-7A78A9AEB134}" type="pres">
      <dgm:prSet presAssocID="{6F0BBAB2-192E-483A-A1DC-8C3D4EA7C8DB}" presName="arrowAndChildren" presStyleCnt="0"/>
      <dgm:spPr/>
    </dgm:pt>
    <dgm:pt modelId="{B89C274F-EE3C-48D1-8ED5-BDEF3BB709BE}" type="pres">
      <dgm:prSet presAssocID="{6F0BBAB2-192E-483A-A1DC-8C3D4EA7C8DB}" presName="parentTextArrow" presStyleLbl="node1" presStyleIdx="5" presStyleCnt="8" custScaleY="178328" custLinFactNeighborX="-694"/>
      <dgm:spPr/>
    </dgm:pt>
    <dgm:pt modelId="{B78DA798-3183-4140-B2AA-2DB8DB4D280E}" type="pres">
      <dgm:prSet presAssocID="{D3744A3A-3973-4D36-BA24-F2EEC3EBC9F4}" presName="sp" presStyleCnt="0"/>
      <dgm:spPr/>
    </dgm:pt>
    <dgm:pt modelId="{567DF92F-408F-4B74-B5A6-28390063A528}" type="pres">
      <dgm:prSet presAssocID="{53247ACD-0629-40CB-BA56-03A40C0957F3}" presName="arrowAndChildren" presStyleCnt="0"/>
      <dgm:spPr/>
    </dgm:pt>
    <dgm:pt modelId="{649CC3F0-F9A5-4976-8FCA-CB8D91F08D29}" type="pres">
      <dgm:prSet presAssocID="{53247ACD-0629-40CB-BA56-03A40C0957F3}" presName="parentTextArrow" presStyleLbl="node1" presStyleIdx="6" presStyleCnt="8"/>
      <dgm:spPr/>
    </dgm:pt>
    <dgm:pt modelId="{3493AB70-DA06-4F0D-8F9E-668FE68157B1}" type="pres">
      <dgm:prSet presAssocID="{7CF5DCB8-1CAB-4372-818C-942CD854BAD9}" presName="sp" presStyleCnt="0"/>
      <dgm:spPr/>
    </dgm:pt>
    <dgm:pt modelId="{B32AA278-750C-4F7D-A968-EEAE2C1590C0}" type="pres">
      <dgm:prSet presAssocID="{B326EE7D-2ED7-42F9-84A0-5DC561828BC4}" presName="arrowAndChildren" presStyleCnt="0"/>
      <dgm:spPr/>
    </dgm:pt>
    <dgm:pt modelId="{AD6BE499-80A1-4385-AD12-C351DDE67F5D}" type="pres">
      <dgm:prSet presAssocID="{B326EE7D-2ED7-42F9-84A0-5DC561828BC4}" presName="parentTextArrow" presStyleLbl="node1" presStyleIdx="7" presStyleCnt="8" custLinFactNeighborX="-19406" custLinFactNeighborY="-7390"/>
      <dgm:spPr/>
    </dgm:pt>
  </dgm:ptLst>
  <dgm:cxnLst>
    <dgm:cxn modelId="{2CA89013-E044-4733-83F1-2695343C7E56}" type="presOf" srcId="{7F42DE23-A303-4D0C-8303-3F82D574EB7E}" destId="{CA2EB53D-BA37-4049-849E-01BAF008CC7E}" srcOrd="0" destOrd="0" presId="urn:microsoft.com/office/officeart/2005/8/layout/process4"/>
    <dgm:cxn modelId="{75B90162-E18C-40F2-96B3-A86F0927AD72}" type="presOf" srcId="{B326EE7D-2ED7-42F9-84A0-5DC561828BC4}" destId="{AD6BE499-80A1-4385-AD12-C351DDE67F5D}" srcOrd="0" destOrd="0" presId="urn:microsoft.com/office/officeart/2005/8/layout/process4"/>
    <dgm:cxn modelId="{4D450968-021F-4708-A4E5-E892148AC23B}" type="presOf" srcId="{6F0BBAB2-192E-483A-A1DC-8C3D4EA7C8DB}" destId="{B89C274F-EE3C-48D1-8ED5-BDEF3BB709BE}" srcOrd="0" destOrd="0" presId="urn:microsoft.com/office/officeart/2005/8/layout/process4"/>
    <dgm:cxn modelId="{D1A9AD6E-C702-4E20-BD6B-059DA9B96F68}" srcId="{464316CC-780B-4ED2-B8D4-045DFC136D09}" destId="{B326EE7D-2ED7-42F9-84A0-5DC561828BC4}" srcOrd="0" destOrd="0" parTransId="{8E54E4E7-455B-4067-B0D6-180894A31492}" sibTransId="{7CF5DCB8-1CAB-4372-818C-942CD854BAD9}"/>
    <dgm:cxn modelId="{512A9F52-BA9E-4B9E-A3E2-D861995D2BD5}" srcId="{464316CC-780B-4ED2-B8D4-045DFC136D09}" destId="{579C267A-AAD8-4863-8E6E-9EF5AC407894}" srcOrd="4" destOrd="0" parTransId="{CE543908-702C-4A88-9CBD-D2049D5AC9FB}" sibTransId="{6708EF72-6E7B-4041-A4D2-0ECFF57CDC80}"/>
    <dgm:cxn modelId="{9D24E655-8928-4A36-8EFE-D39CFDC649A5}" srcId="{464316CC-780B-4ED2-B8D4-045DFC136D09}" destId="{9B41B197-74B1-420B-9E32-638A80F73DB9}" srcOrd="5" destOrd="0" parTransId="{F9CA7841-8CB8-4D17-B5D9-BFB3A68B0CE9}" sibTransId="{D71C0871-4809-4491-98DC-0F208681BAE5}"/>
    <dgm:cxn modelId="{2F14A883-E76E-4391-AB39-53C895D22263}" srcId="{464316CC-780B-4ED2-B8D4-045DFC136D09}" destId="{F790B61F-ED4A-4260-9176-3C5581F4F2CE}" srcOrd="6" destOrd="0" parTransId="{379A8223-F985-4830-8F23-93AED1F77137}" sibTransId="{389C6D96-19C1-445E-852B-E996797F1EDA}"/>
    <dgm:cxn modelId="{946B8786-A91D-4A97-8237-7203FB649AF0}" srcId="{464316CC-780B-4ED2-B8D4-045DFC136D09}" destId="{60241BD5-E2A1-4E82-B62A-918DDC5B99DD}" srcOrd="7" destOrd="0" parTransId="{064FB2A3-BC31-4D36-9BF3-7FF0D7ABA535}" sibTransId="{AF86A572-B7A5-4152-920C-7863050F8919}"/>
    <dgm:cxn modelId="{84932197-94F7-42D9-B2B9-E0A73B055358}" type="presOf" srcId="{9B41B197-74B1-420B-9E32-638A80F73DB9}" destId="{EFB3AECA-9994-49C1-B341-81A262C19616}" srcOrd="0" destOrd="0" presId="urn:microsoft.com/office/officeart/2005/8/layout/process4"/>
    <dgm:cxn modelId="{11B2EF97-150C-41E5-BD9F-B062D1F3450C}" srcId="{464316CC-780B-4ED2-B8D4-045DFC136D09}" destId="{7F42DE23-A303-4D0C-8303-3F82D574EB7E}" srcOrd="3" destOrd="0" parTransId="{1C0C9B13-FBAD-4003-B308-D626BA4190CD}" sibTransId="{337C1B78-2FDA-45BE-9FDB-7278A09AF2B1}"/>
    <dgm:cxn modelId="{C3C6E3BE-E40D-485D-952D-1E60AB24B4F9}" type="presOf" srcId="{464316CC-780B-4ED2-B8D4-045DFC136D09}" destId="{50E83C92-3FAB-4700-9786-0D15EE9FB057}" srcOrd="0" destOrd="0" presId="urn:microsoft.com/office/officeart/2005/8/layout/process4"/>
    <dgm:cxn modelId="{C40266BF-974B-4627-8C03-68DC52731E2B}" type="presOf" srcId="{53247ACD-0629-40CB-BA56-03A40C0957F3}" destId="{649CC3F0-F9A5-4976-8FCA-CB8D91F08D29}" srcOrd="0" destOrd="0" presId="urn:microsoft.com/office/officeart/2005/8/layout/process4"/>
    <dgm:cxn modelId="{E01636C5-BDC1-460C-9143-9C902563AEAA}" srcId="{464316CC-780B-4ED2-B8D4-045DFC136D09}" destId="{6F0BBAB2-192E-483A-A1DC-8C3D4EA7C8DB}" srcOrd="2" destOrd="0" parTransId="{F36A1015-B659-4B8C-8D18-716D8DAD5436}" sibTransId="{FDE65302-C9F3-438A-B9DD-EE4E8F68AFC8}"/>
    <dgm:cxn modelId="{353EDAC9-F089-433C-99B7-C9F0D86266BE}" srcId="{464316CC-780B-4ED2-B8D4-045DFC136D09}" destId="{53247ACD-0629-40CB-BA56-03A40C0957F3}" srcOrd="1" destOrd="0" parTransId="{EA3CEC27-6867-4340-9505-C4E8F5875D2C}" sibTransId="{D3744A3A-3973-4D36-BA24-F2EEC3EBC9F4}"/>
    <dgm:cxn modelId="{C44F9DD5-8156-4268-8025-7EFE1E442BAE}" type="presOf" srcId="{F790B61F-ED4A-4260-9176-3C5581F4F2CE}" destId="{89916D89-C7E3-45D6-BEDE-4E196B53EF83}" srcOrd="0" destOrd="0" presId="urn:microsoft.com/office/officeart/2005/8/layout/process4"/>
    <dgm:cxn modelId="{BEE7B8E3-C3B6-40E0-A527-135A236D13CB}" type="presOf" srcId="{60241BD5-E2A1-4E82-B62A-918DDC5B99DD}" destId="{09F62B8C-A9F5-4F49-B8BB-93B171B7B201}" srcOrd="0" destOrd="0" presId="urn:microsoft.com/office/officeart/2005/8/layout/process4"/>
    <dgm:cxn modelId="{327A51E6-FDA3-488E-849F-0D35526E5BDA}" type="presOf" srcId="{579C267A-AAD8-4863-8E6E-9EF5AC407894}" destId="{E8F9D1CA-BDB7-41B6-9E52-E265461FD1C1}" srcOrd="0" destOrd="0" presId="urn:microsoft.com/office/officeart/2005/8/layout/process4"/>
    <dgm:cxn modelId="{6C30025A-8C28-4DF1-A9EE-CAC378E9F84C}" type="presParOf" srcId="{50E83C92-3FAB-4700-9786-0D15EE9FB057}" destId="{B79F255F-2212-4413-B3F6-C09F1CC87041}" srcOrd="0" destOrd="0" presId="urn:microsoft.com/office/officeart/2005/8/layout/process4"/>
    <dgm:cxn modelId="{CBE81FF9-BAB7-4619-9FB2-BEBEB0F9B64B}" type="presParOf" srcId="{B79F255F-2212-4413-B3F6-C09F1CC87041}" destId="{09F62B8C-A9F5-4F49-B8BB-93B171B7B201}" srcOrd="0" destOrd="0" presId="urn:microsoft.com/office/officeart/2005/8/layout/process4"/>
    <dgm:cxn modelId="{5F7FBF8B-A2F7-4022-A137-BC1586BF9FA0}" type="presParOf" srcId="{50E83C92-3FAB-4700-9786-0D15EE9FB057}" destId="{D3ED4508-DD19-4465-ACA9-09270011B441}" srcOrd="1" destOrd="0" presId="urn:microsoft.com/office/officeart/2005/8/layout/process4"/>
    <dgm:cxn modelId="{BBD35BFD-2C56-41A0-AE80-07A54DEABA17}" type="presParOf" srcId="{50E83C92-3FAB-4700-9786-0D15EE9FB057}" destId="{FBCA9390-AB30-430C-B514-DDB147EC6509}" srcOrd="2" destOrd="0" presId="urn:microsoft.com/office/officeart/2005/8/layout/process4"/>
    <dgm:cxn modelId="{36A873EB-08F2-4529-B97C-D1830B7B3D74}" type="presParOf" srcId="{FBCA9390-AB30-430C-B514-DDB147EC6509}" destId="{89916D89-C7E3-45D6-BEDE-4E196B53EF83}" srcOrd="0" destOrd="0" presId="urn:microsoft.com/office/officeart/2005/8/layout/process4"/>
    <dgm:cxn modelId="{ECA4EF3A-185F-445E-9480-5530E4131DD2}" type="presParOf" srcId="{50E83C92-3FAB-4700-9786-0D15EE9FB057}" destId="{6EE54BA8-F87A-4EAE-9469-A1B8C972D68A}" srcOrd="3" destOrd="0" presId="urn:microsoft.com/office/officeart/2005/8/layout/process4"/>
    <dgm:cxn modelId="{34CF5AD6-8F56-4C1E-BBFD-0843DBD619E3}" type="presParOf" srcId="{50E83C92-3FAB-4700-9786-0D15EE9FB057}" destId="{193785BA-FBB4-4250-85EB-59D687B3CCE5}" srcOrd="4" destOrd="0" presId="urn:microsoft.com/office/officeart/2005/8/layout/process4"/>
    <dgm:cxn modelId="{6DD4D628-0C29-4C95-AF8C-5787602B26EE}" type="presParOf" srcId="{193785BA-FBB4-4250-85EB-59D687B3CCE5}" destId="{EFB3AECA-9994-49C1-B341-81A262C19616}" srcOrd="0" destOrd="0" presId="urn:microsoft.com/office/officeart/2005/8/layout/process4"/>
    <dgm:cxn modelId="{165EEB44-B236-4438-A357-06A5D2AC0B6D}" type="presParOf" srcId="{50E83C92-3FAB-4700-9786-0D15EE9FB057}" destId="{9BEBAAE6-9F50-4715-98D7-66D3F64CCEB9}" srcOrd="5" destOrd="0" presId="urn:microsoft.com/office/officeart/2005/8/layout/process4"/>
    <dgm:cxn modelId="{3053223D-0B05-4D67-AC89-F87CAE0396AF}" type="presParOf" srcId="{50E83C92-3FAB-4700-9786-0D15EE9FB057}" destId="{E9495CCB-B38B-4B2E-9931-76D5B555699D}" srcOrd="6" destOrd="0" presId="urn:microsoft.com/office/officeart/2005/8/layout/process4"/>
    <dgm:cxn modelId="{01C19C73-99EA-451D-97FE-B2B83AE62A88}" type="presParOf" srcId="{E9495CCB-B38B-4B2E-9931-76D5B555699D}" destId="{E8F9D1CA-BDB7-41B6-9E52-E265461FD1C1}" srcOrd="0" destOrd="0" presId="urn:microsoft.com/office/officeart/2005/8/layout/process4"/>
    <dgm:cxn modelId="{AD632BEB-3CF9-48C3-B913-702966E36299}" type="presParOf" srcId="{50E83C92-3FAB-4700-9786-0D15EE9FB057}" destId="{0FE141D3-4CDE-4BAF-B3E1-F48075454E8A}" srcOrd="7" destOrd="0" presId="urn:microsoft.com/office/officeart/2005/8/layout/process4"/>
    <dgm:cxn modelId="{F604DA9A-DFE0-452E-8026-DBE092360C22}" type="presParOf" srcId="{50E83C92-3FAB-4700-9786-0D15EE9FB057}" destId="{190C8F8F-BCC3-46DC-9BBB-BF0B6118106C}" srcOrd="8" destOrd="0" presId="urn:microsoft.com/office/officeart/2005/8/layout/process4"/>
    <dgm:cxn modelId="{4252FB10-152F-431F-80FE-2EBF18EDDD06}" type="presParOf" srcId="{190C8F8F-BCC3-46DC-9BBB-BF0B6118106C}" destId="{CA2EB53D-BA37-4049-849E-01BAF008CC7E}" srcOrd="0" destOrd="0" presId="urn:microsoft.com/office/officeart/2005/8/layout/process4"/>
    <dgm:cxn modelId="{5A7C99A0-B011-449B-8B71-2B91509FD47A}" type="presParOf" srcId="{50E83C92-3FAB-4700-9786-0D15EE9FB057}" destId="{AD225188-D740-42F7-9F74-1914C3A4248A}" srcOrd="9" destOrd="0" presId="urn:microsoft.com/office/officeart/2005/8/layout/process4"/>
    <dgm:cxn modelId="{8F58066F-0552-46F4-A8E0-17888C28C7D1}" type="presParOf" srcId="{50E83C92-3FAB-4700-9786-0D15EE9FB057}" destId="{2F6F7675-53DB-4EAF-9F34-7A78A9AEB134}" srcOrd="10" destOrd="0" presId="urn:microsoft.com/office/officeart/2005/8/layout/process4"/>
    <dgm:cxn modelId="{8B5257C6-1A52-48DD-BCDA-FA72E6506023}" type="presParOf" srcId="{2F6F7675-53DB-4EAF-9F34-7A78A9AEB134}" destId="{B89C274F-EE3C-48D1-8ED5-BDEF3BB709BE}" srcOrd="0" destOrd="0" presId="urn:microsoft.com/office/officeart/2005/8/layout/process4"/>
    <dgm:cxn modelId="{263B95B5-6AF4-4CDB-BDF4-440D657512D6}" type="presParOf" srcId="{50E83C92-3FAB-4700-9786-0D15EE9FB057}" destId="{B78DA798-3183-4140-B2AA-2DB8DB4D280E}" srcOrd="11" destOrd="0" presId="urn:microsoft.com/office/officeart/2005/8/layout/process4"/>
    <dgm:cxn modelId="{40BA4393-BF16-40AA-932F-67B681A7E838}" type="presParOf" srcId="{50E83C92-3FAB-4700-9786-0D15EE9FB057}" destId="{567DF92F-408F-4B74-B5A6-28390063A528}" srcOrd="12" destOrd="0" presId="urn:microsoft.com/office/officeart/2005/8/layout/process4"/>
    <dgm:cxn modelId="{F9BE2EE7-B248-4068-8F20-3D021A4EF52C}" type="presParOf" srcId="{567DF92F-408F-4B74-B5A6-28390063A528}" destId="{649CC3F0-F9A5-4976-8FCA-CB8D91F08D29}" srcOrd="0" destOrd="0" presId="urn:microsoft.com/office/officeart/2005/8/layout/process4"/>
    <dgm:cxn modelId="{FA56837C-67CA-48EF-8A29-792FB7781F2C}" type="presParOf" srcId="{50E83C92-3FAB-4700-9786-0D15EE9FB057}" destId="{3493AB70-DA06-4F0D-8F9E-668FE68157B1}" srcOrd="13" destOrd="0" presId="urn:microsoft.com/office/officeart/2005/8/layout/process4"/>
    <dgm:cxn modelId="{530D2961-4930-463A-8428-03EE0284E3EA}" type="presParOf" srcId="{50E83C92-3FAB-4700-9786-0D15EE9FB057}" destId="{B32AA278-750C-4F7D-A968-EEAE2C1590C0}" srcOrd="14" destOrd="0" presId="urn:microsoft.com/office/officeart/2005/8/layout/process4"/>
    <dgm:cxn modelId="{1E7EC287-2996-4967-95DA-60258089F825}" type="presParOf" srcId="{B32AA278-750C-4F7D-A968-EEAE2C1590C0}" destId="{AD6BE499-80A1-4385-AD12-C351DDE67F5D}" srcOrd="0" destOrd="0" presId="urn:microsoft.com/office/officeart/2005/8/layout/process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F62B8C-A9F5-4F49-B8BB-93B171B7B201}">
      <dsp:nvSpPr>
        <dsp:cNvPr id="0" name=""/>
        <dsp:cNvSpPr/>
      </dsp:nvSpPr>
      <dsp:spPr>
        <a:xfrm>
          <a:off x="0" y="5674925"/>
          <a:ext cx="6965072" cy="415768"/>
        </a:xfrm>
        <a:prstGeom prst="rec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Notice of Approval in Local Paper</a:t>
          </a:r>
          <a:endParaRPr lang="en-CA" sz="2400" kern="1200" dirty="0">
            <a:solidFill>
              <a:schemeClr val="tx1"/>
            </a:solidFill>
          </a:endParaRPr>
        </a:p>
      </dsp:txBody>
      <dsp:txXfrm>
        <a:off x="0" y="5674925"/>
        <a:ext cx="6965072" cy="415768"/>
      </dsp:txXfrm>
    </dsp:sp>
    <dsp:sp modelId="{89916D89-C7E3-45D6-BEDE-4E196B53EF83}">
      <dsp:nvSpPr>
        <dsp:cNvPr id="0" name=""/>
        <dsp:cNvSpPr/>
      </dsp:nvSpPr>
      <dsp:spPr>
        <a:xfrm rot="10800000">
          <a:off x="0" y="5041709"/>
          <a:ext cx="6965072" cy="639452"/>
        </a:xfrm>
        <a:prstGeom prst="upArrowCallout">
          <a:avLst/>
        </a:prstGeom>
        <a:solidFill>
          <a:schemeClr val="bg2"/>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Ministerial Approval</a:t>
          </a:r>
        </a:p>
      </dsp:txBody>
      <dsp:txXfrm rot="10800000">
        <a:off x="0" y="5041709"/>
        <a:ext cx="6965072" cy="415497"/>
      </dsp:txXfrm>
    </dsp:sp>
    <dsp:sp modelId="{EFB3AECA-9994-49C1-B341-81A262C19616}">
      <dsp:nvSpPr>
        <dsp:cNvPr id="0" name=""/>
        <dsp:cNvSpPr/>
      </dsp:nvSpPr>
      <dsp:spPr>
        <a:xfrm rot="10800000">
          <a:off x="0" y="4083492"/>
          <a:ext cx="6965072" cy="980356"/>
        </a:xfrm>
        <a:prstGeom prst="upArrowCallout">
          <a:avLst/>
        </a:prstGeom>
        <a:solidFill>
          <a:schemeClr val="bg2"/>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Council completes Public Hearing and holds Second Reading (July 27*)</a:t>
          </a:r>
          <a:endParaRPr lang="en-CA" sz="2400" kern="1200" dirty="0">
            <a:solidFill>
              <a:schemeClr val="tx1"/>
            </a:solidFill>
          </a:endParaRPr>
        </a:p>
      </dsp:txBody>
      <dsp:txXfrm rot="10800000">
        <a:off x="0" y="4083492"/>
        <a:ext cx="6965072" cy="637006"/>
      </dsp:txXfrm>
    </dsp:sp>
    <dsp:sp modelId="{E8F9D1CA-BDB7-41B6-9E52-E265461FD1C1}">
      <dsp:nvSpPr>
        <dsp:cNvPr id="0" name=""/>
        <dsp:cNvSpPr/>
      </dsp:nvSpPr>
      <dsp:spPr>
        <a:xfrm rot="10800000">
          <a:off x="0" y="3025821"/>
          <a:ext cx="6965072" cy="1037805"/>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CA" sz="2400" kern="1200" dirty="0">
              <a:solidFill>
                <a:schemeClr val="tx1"/>
              </a:solidFill>
            </a:rPr>
            <a:t>Public Hearing held and </a:t>
          </a:r>
          <a:r>
            <a:rPr lang="en-US" sz="2400" kern="1200" dirty="0">
              <a:solidFill>
                <a:schemeClr val="tx1"/>
              </a:solidFill>
            </a:rPr>
            <a:t>adjourned to next meeting of Council (June 22*)</a:t>
          </a:r>
        </a:p>
      </dsp:txBody>
      <dsp:txXfrm rot="10800000">
        <a:off x="0" y="3025821"/>
        <a:ext cx="6965072" cy="674335"/>
      </dsp:txXfrm>
    </dsp:sp>
    <dsp:sp modelId="{CA2EB53D-BA37-4049-849E-01BAF008CC7E}">
      <dsp:nvSpPr>
        <dsp:cNvPr id="0" name=""/>
        <dsp:cNvSpPr/>
      </dsp:nvSpPr>
      <dsp:spPr>
        <a:xfrm rot="10800000">
          <a:off x="0" y="2402804"/>
          <a:ext cx="6965072" cy="639452"/>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Regional Council First Reading (May 25*)</a:t>
          </a:r>
          <a:endParaRPr lang="en-CA" sz="2400" kern="1200" dirty="0">
            <a:solidFill>
              <a:schemeClr val="tx1"/>
            </a:solidFill>
          </a:endParaRPr>
        </a:p>
      </dsp:txBody>
      <dsp:txXfrm rot="10800000">
        <a:off x="0" y="2402804"/>
        <a:ext cx="6965072" cy="415497"/>
      </dsp:txXfrm>
    </dsp:sp>
    <dsp:sp modelId="{B89C274F-EE3C-48D1-8ED5-BDEF3BB709BE}">
      <dsp:nvSpPr>
        <dsp:cNvPr id="0" name=""/>
        <dsp:cNvSpPr/>
      </dsp:nvSpPr>
      <dsp:spPr>
        <a:xfrm rot="10800000">
          <a:off x="0" y="1268719"/>
          <a:ext cx="6965072" cy="1140322"/>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CA" sz="2400" kern="1200" dirty="0">
              <a:solidFill>
                <a:schemeClr val="tx1"/>
              </a:solidFill>
            </a:rPr>
            <a:t> </a:t>
          </a:r>
          <a:r>
            <a:rPr lang="en-US" sz="2400" kern="1200" dirty="0">
              <a:solidFill>
                <a:schemeClr val="tx1"/>
              </a:solidFill>
            </a:rPr>
            <a:t>PAC receives staff report and PIM Notes</a:t>
          </a:r>
        </a:p>
        <a:p>
          <a:pPr marL="0" lvl="0" indent="0" algn="ctr" defTabSz="1066800">
            <a:lnSpc>
              <a:spcPct val="90000"/>
            </a:lnSpc>
            <a:spcBef>
              <a:spcPct val="0"/>
            </a:spcBef>
            <a:spcAft>
              <a:spcPct val="35000"/>
            </a:spcAft>
            <a:buNone/>
          </a:pPr>
          <a:r>
            <a:rPr lang="en-CA" sz="2400" kern="1200" dirty="0">
              <a:solidFill>
                <a:schemeClr val="tx1"/>
              </a:solidFill>
            </a:rPr>
            <a:t>PAC Review and Recommendation – May 13</a:t>
          </a:r>
        </a:p>
      </dsp:txBody>
      <dsp:txXfrm rot="10800000">
        <a:off x="0" y="1268719"/>
        <a:ext cx="6965072" cy="740947"/>
      </dsp:txXfrm>
    </dsp:sp>
    <dsp:sp modelId="{649CC3F0-F9A5-4976-8FCA-CB8D91F08D29}">
      <dsp:nvSpPr>
        <dsp:cNvPr id="0" name=""/>
        <dsp:cNvSpPr/>
      </dsp:nvSpPr>
      <dsp:spPr>
        <a:xfrm rot="10800000">
          <a:off x="0" y="635503"/>
          <a:ext cx="6965072" cy="639452"/>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CA" sz="2400" b="1" kern="1200" dirty="0">
              <a:solidFill>
                <a:schemeClr val="tx1"/>
              </a:solidFill>
            </a:rPr>
            <a:t>Public Information Meeting – April 22</a:t>
          </a:r>
          <a:endParaRPr lang="en-US" sz="2400" b="1" kern="1200" dirty="0">
            <a:solidFill>
              <a:schemeClr val="tx1"/>
            </a:solidFill>
          </a:endParaRPr>
        </a:p>
      </dsp:txBody>
      <dsp:txXfrm rot="10800000">
        <a:off x="0" y="635503"/>
        <a:ext cx="6965072" cy="415497"/>
      </dsp:txXfrm>
    </dsp:sp>
    <dsp:sp modelId="{AD6BE499-80A1-4385-AD12-C351DDE67F5D}">
      <dsp:nvSpPr>
        <dsp:cNvPr id="0" name=""/>
        <dsp:cNvSpPr/>
      </dsp:nvSpPr>
      <dsp:spPr>
        <a:xfrm rot="10800000">
          <a:off x="0" y="0"/>
          <a:ext cx="6965072" cy="639452"/>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2">
                  <a:lumMod val="75000"/>
                </a:schemeClr>
              </a:solidFill>
            </a:rPr>
            <a:t>Staff Review</a:t>
          </a:r>
        </a:p>
      </dsp:txBody>
      <dsp:txXfrm rot="10800000">
        <a:off x="0" y="0"/>
        <a:ext cx="6965072" cy="41549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1"/>
            <a:ext cx="4028440" cy="351737"/>
          </a:xfrm>
          <a:prstGeom prst="rect">
            <a:avLst/>
          </a:prstGeom>
        </p:spPr>
        <p:txBody>
          <a:bodyPr vert="horz" lIns="93177" tIns="46589" rIns="93177" bIns="46589" rtlCol="0"/>
          <a:lstStyle>
            <a:lvl1pPr algn="r">
              <a:defRPr sz="1200"/>
            </a:lvl1pPr>
          </a:lstStyle>
          <a:p>
            <a:fld id="{26BFFC3E-02C2-4847-BB29-AE0AFA7B3B81}" type="datetimeFigureOut">
              <a:rPr lang="en-US" smtClean="0"/>
              <a:t>4/22/2021</a:t>
            </a:fld>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4"/>
            <a:ext cx="7437120" cy="2760346"/>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8A755094-932F-4CDD-8D3F-7922F79ACFE1}" type="slidenum">
              <a:rPr lang="en-US" smtClean="0"/>
              <a:t>‹#›</a:t>
            </a:fld>
            <a:endParaRPr lang="en-US"/>
          </a:p>
        </p:txBody>
      </p:sp>
    </p:spTree>
    <p:extLst>
      <p:ext uri="{BB962C8B-B14F-4D97-AF65-F5344CB8AC3E}">
        <p14:creationId xmlns:p14="http://schemas.microsoft.com/office/powerpoint/2010/main" val="3884852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755094-932F-4CDD-8D3F-7922F79ACFE1}" type="slidenum">
              <a:rPr lang="en-US" smtClean="0"/>
              <a:t>2</a:t>
            </a:fld>
            <a:endParaRPr lang="en-US"/>
          </a:p>
        </p:txBody>
      </p:sp>
    </p:spTree>
    <p:extLst>
      <p:ext uri="{BB962C8B-B14F-4D97-AF65-F5344CB8AC3E}">
        <p14:creationId xmlns:p14="http://schemas.microsoft.com/office/powerpoint/2010/main" val="3898021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755094-932F-4CDD-8D3F-7922F79ACFE1}" type="slidenum">
              <a:rPr lang="en-US" smtClean="0"/>
              <a:t>3</a:t>
            </a:fld>
            <a:endParaRPr lang="en-US"/>
          </a:p>
        </p:txBody>
      </p:sp>
    </p:spTree>
    <p:extLst>
      <p:ext uri="{BB962C8B-B14F-4D97-AF65-F5344CB8AC3E}">
        <p14:creationId xmlns:p14="http://schemas.microsoft.com/office/powerpoint/2010/main" val="692639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755094-932F-4CDD-8D3F-7922F79ACFE1}" type="slidenum">
              <a:rPr lang="en-US" smtClean="0"/>
              <a:t>6</a:t>
            </a:fld>
            <a:endParaRPr lang="en-US"/>
          </a:p>
        </p:txBody>
      </p:sp>
    </p:spTree>
    <p:extLst>
      <p:ext uri="{BB962C8B-B14F-4D97-AF65-F5344CB8AC3E}">
        <p14:creationId xmlns:p14="http://schemas.microsoft.com/office/powerpoint/2010/main" val="2271582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755094-932F-4CDD-8D3F-7922F79ACFE1}" type="slidenum">
              <a:rPr lang="en-US" smtClean="0"/>
              <a:t>8</a:t>
            </a:fld>
            <a:endParaRPr lang="en-US"/>
          </a:p>
        </p:txBody>
      </p:sp>
    </p:spTree>
    <p:extLst>
      <p:ext uri="{BB962C8B-B14F-4D97-AF65-F5344CB8AC3E}">
        <p14:creationId xmlns:p14="http://schemas.microsoft.com/office/powerpoint/2010/main" val="3291359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4228531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3710295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284627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685368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544472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3723871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16170027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817075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571240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4259175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506732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29027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52419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37675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265749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C2B79E-90D7-4DD4-9D8F-7BEBF70B17F8}" type="datetimeFigureOut">
              <a:rPr lang="en-CA" smtClean="0"/>
              <a:t>2021-04-22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1106618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1C2B79E-90D7-4DD4-9D8F-7BEBF70B17F8}" type="datetimeFigureOut">
              <a:rPr lang="en-CA" smtClean="0"/>
              <a:t>2021-04-22</a:t>
            </a:fld>
            <a:endParaRPr lang="en-CA"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F5C8ABB-460B-4F7E-B3D8-C675F56F3698}" type="slidenum">
              <a:rPr lang="en-CA" smtClean="0"/>
              <a:t>‹#›</a:t>
            </a:fld>
            <a:endParaRPr lang="en-CA" dirty="0"/>
          </a:p>
        </p:txBody>
      </p:sp>
    </p:spTree>
    <p:extLst>
      <p:ext uri="{BB962C8B-B14F-4D97-AF65-F5344CB8AC3E}">
        <p14:creationId xmlns:p14="http://schemas.microsoft.com/office/powerpoint/2010/main" val="101739768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EAEB64F-CB63-4C69-9B0C-A529A2D45D5C}"/>
              </a:ext>
            </a:extLst>
          </p:cNvPr>
          <p:cNvSpPr txBox="1"/>
          <p:nvPr/>
        </p:nvSpPr>
        <p:spPr>
          <a:xfrm>
            <a:off x="1169422" y="4183896"/>
            <a:ext cx="8124479" cy="1877437"/>
          </a:xfrm>
          <a:prstGeom prst="rect">
            <a:avLst/>
          </a:prstGeom>
          <a:noFill/>
        </p:spPr>
        <p:txBody>
          <a:bodyPr wrap="square" rtlCol="0">
            <a:spAutoFit/>
          </a:bodyPr>
          <a:lstStyle/>
          <a:p>
            <a:pPr algn="ctr"/>
            <a:r>
              <a:rPr lang="en-US" sz="3000" b="1" dirty="0">
                <a:solidFill>
                  <a:srgbClr val="065776"/>
                </a:solidFill>
                <a:latin typeface="Arial" panose="020B0604020202020204" pitchFamily="34" charset="0"/>
                <a:cs typeface="Arial" panose="020B0604020202020204" pitchFamily="34" charset="0"/>
              </a:rPr>
              <a:t>Secondary Suites</a:t>
            </a:r>
          </a:p>
          <a:p>
            <a:pPr algn="ctr"/>
            <a:r>
              <a:rPr lang="en-US" sz="3000" b="1" dirty="0">
                <a:solidFill>
                  <a:srgbClr val="065776"/>
                </a:solidFill>
                <a:latin typeface="Arial" panose="020B0604020202020204" pitchFamily="34" charset="0"/>
                <a:cs typeface="Arial" panose="020B0604020202020204" pitchFamily="34" charset="0"/>
              </a:rPr>
              <a:t>Hantsport</a:t>
            </a:r>
          </a:p>
          <a:p>
            <a:pPr algn="ctr"/>
            <a:endParaRPr lang="en-US" sz="3000" b="1" dirty="0">
              <a:solidFill>
                <a:srgbClr val="065776"/>
              </a:solidFill>
              <a:latin typeface="Arial" panose="020B0604020202020204" pitchFamily="34" charset="0"/>
              <a:cs typeface="Arial" panose="020B0604020202020204" pitchFamily="34" charset="0"/>
            </a:endParaRPr>
          </a:p>
          <a:p>
            <a:pPr algn="ctr"/>
            <a:r>
              <a:rPr lang="en-US" sz="2600" dirty="0">
                <a:latin typeface="Arial" panose="020B0604020202020204" pitchFamily="34" charset="0"/>
                <a:cs typeface="Arial" panose="020B0604020202020204" pitchFamily="34" charset="0"/>
              </a:rPr>
              <a:t>April 22, 2021</a:t>
            </a:r>
          </a:p>
        </p:txBody>
      </p:sp>
      <p:pic>
        <p:nvPicPr>
          <p:cNvPr id="5" name="Picture 4" descr="A picture containing drawing&#10;&#10;Description automatically generated">
            <a:extLst>
              <a:ext uri="{FF2B5EF4-FFF2-40B4-BE49-F238E27FC236}">
                <a16:creationId xmlns:a16="http://schemas.microsoft.com/office/drawing/2014/main" id="{2F6FBE4A-7807-45EE-B0A5-7AA751EF29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9687" y="1109272"/>
            <a:ext cx="4663948" cy="2654701"/>
          </a:xfrm>
          <a:prstGeom prst="rect">
            <a:avLst/>
          </a:prstGeom>
        </p:spPr>
      </p:pic>
    </p:spTree>
    <p:extLst>
      <p:ext uri="{BB962C8B-B14F-4D97-AF65-F5344CB8AC3E}">
        <p14:creationId xmlns:p14="http://schemas.microsoft.com/office/powerpoint/2010/main" val="464376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00EED1E-51D8-4421-8256-CCEDFE6FE326}"/>
              </a:ext>
            </a:extLst>
          </p:cNvPr>
          <p:cNvSpPr txBox="1"/>
          <p:nvPr/>
        </p:nvSpPr>
        <p:spPr>
          <a:xfrm>
            <a:off x="677333" y="609600"/>
            <a:ext cx="8022286" cy="646331"/>
          </a:xfrm>
          <a:prstGeom prst="rect">
            <a:avLst/>
          </a:prstGeom>
          <a:noFill/>
        </p:spPr>
        <p:txBody>
          <a:bodyPr wrap="square" rtlCol="0">
            <a:spAutoFit/>
          </a:bodyPr>
          <a:lstStyle/>
          <a:p>
            <a:r>
              <a:rPr lang="en-US" sz="3600" b="1" i="1" dirty="0">
                <a:solidFill>
                  <a:srgbClr val="065776"/>
                </a:solidFill>
                <a:latin typeface="Arial" panose="020B0604020202020204" pitchFamily="34" charset="0"/>
                <a:cs typeface="Arial" panose="020B0604020202020204" pitchFamily="34" charset="0"/>
              </a:rPr>
              <a:t>Application</a:t>
            </a:r>
            <a:endParaRPr lang="en-US" sz="3000" b="1" i="1" dirty="0">
              <a:solidFill>
                <a:srgbClr val="065776"/>
              </a:solidFill>
              <a:latin typeface="Arial" panose="020B0604020202020204" pitchFamily="34" charset="0"/>
              <a:cs typeface="Arial" panose="020B0604020202020204" pitchFamily="34" charset="0"/>
            </a:endParaRPr>
          </a:p>
        </p:txBody>
      </p:sp>
      <p:sp>
        <p:nvSpPr>
          <p:cNvPr id="6" name="Content Placeholder 2">
            <a:extLst>
              <a:ext uri="{FF2B5EF4-FFF2-40B4-BE49-F238E27FC236}">
                <a16:creationId xmlns:a16="http://schemas.microsoft.com/office/drawing/2014/main" id="{6A0675B9-1EDD-49A6-B034-2C1681FA783F}"/>
              </a:ext>
            </a:extLst>
          </p:cNvPr>
          <p:cNvSpPr txBox="1">
            <a:spLocks/>
          </p:cNvSpPr>
          <p:nvPr/>
        </p:nvSpPr>
        <p:spPr>
          <a:xfrm>
            <a:off x="677333" y="1873770"/>
            <a:ext cx="8669866" cy="4482060"/>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a:lnSpc>
                <a:spcPct val="107000"/>
              </a:lnSpc>
              <a:spcBef>
                <a:spcPts val="0"/>
              </a:spcBef>
              <a:spcAft>
                <a:spcPts val="1800"/>
              </a:spcAft>
            </a:pPr>
            <a:r>
              <a:rPr lang="en-CA" sz="2000" dirty="0">
                <a:effectLst/>
                <a:ea typeface="Calibri" panose="020F0502020204030204" pitchFamily="34" charset="0"/>
                <a:cs typeface="Times New Roman" panose="02020603050405020304" pitchFamily="18" charset="0"/>
              </a:rPr>
              <a:t>In the fall of 2020, the West Hants Housing Coalition approached West Hants Regional Municipality (WHRM) staff to consider options to improve the amount of affordable housing in the Region. </a:t>
            </a:r>
          </a:p>
          <a:p>
            <a:pPr marL="0" marR="0">
              <a:lnSpc>
                <a:spcPct val="107000"/>
              </a:lnSpc>
              <a:spcBef>
                <a:spcPts val="0"/>
              </a:spcBef>
              <a:spcAft>
                <a:spcPts val="1800"/>
              </a:spcAft>
            </a:pPr>
            <a:r>
              <a:rPr lang="en-CA" sz="2000" dirty="0">
                <a:effectLst/>
                <a:ea typeface="Calibri" panose="020F0502020204030204" pitchFamily="34" charset="0"/>
                <a:cs typeface="Times New Roman" panose="02020603050405020304" pitchFamily="18" charset="0"/>
              </a:rPr>
              <a:t>Staff categorized options as short, medium, and long-term depending on the amount of staff time required. </a:t>
            </a:r>
          </a:p>
          <a:p>
            <a:pPr marL="0" marR="0">
              <a:lnSpc>
                <a:spcPct val="107000"/>
              </a:lnSpc>
              <a:spcBef>
                <a:spcPts val="0"/>
              </a:spcBef>
              <a:spcAft>
                <a:spcPts val="1800"/>
              </a:spcAft>
            </a:pPr>
            <a:r>
              <a:rPr lang="en-CA" sz="2000" dirty="0">
                <a:effectLst/>
                <a:ea typeface="Calibri" panose="020F0502020204030204" pitchFamily="34" charset="0"/>
                <a:cs typeface="Times New Roman" panose="02020603050405020304" pitchFamily="18" charset="0"/>
              </a:rPr>
              <a:t>One of the short-term options was to permit secondary suites in single and two-unit dwellings and align the definition of secondary suites with the National Building Code (NBC) definition. </a:t>
            </a:r>
          </a:p>
          <a:p>
            <a:pPr marL="0" marR="0">
              <a:lnSpc>
                <a:spcPct val="107000"/>
              </a:lnSpc>
              <a:spcBef>
                <a:spcPts val="0"/>
              </a:spcBef>
              <a:spcAft>
                <a:spcPts val="1800"/>
              </a:spcAft>
            </a:pPr>
            <a:r>
              <a:rPr lang="en-US" sz="2000" dirty="0">
                <a:effectLst/>
                <a:ea typeface="Calibri" panose="020F0502020204030204" pitchFamily="34" charset="0"/>
                <a:cs typeface="Times New Roman" panose="02020603050405020304" pitchFamily="18" charset="0"/>
              </a:rPr>
              <a:t>On December 11, 2020 the Family Resource Centre, which is a member of the West Hants Housing Coalition and located in Windsor, applied for the amendment to all planning documents in West Hants Regional Municipality</a:t>
            </a:r>
          </a:p>
        </p:txBody>
      </p:sp>
    </p:spTree>
    <p:extLst>
      <p:ext uri="{BB962C8B-B14F-4D97-AF65-F5344CB8AC3E}">
        <p14:creationId xmlns:p14="http://schemas.microsoft.com/office/powerpoint/2010/main" val="46449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00EED1E-51D8-4421-8256-CCEDFE6FE326}"/>
              </a:ext>
            </a:extLst>
          </p:cNvPr>
          <p:cNvSpPr txBox="1"/>
          <p:nvPr/>
        </p:nvSpPr>
        <p:spPr>
          <a:xfrm>
            <a:off x="677333" y="609600"/>
            <a:ext cx="8022286" cy="646331"/>
          </a:xfrm>
          <a:prstGeom prst="rect">
            <a:avLst/>
          </a:prstGeom>
          <a:noFill/>
        </p:spPr>
        <p:txBody>
          <a:bodyPr wrap="square" rtlCol="0">
            <a:spAutoFit/>
          </a:bodyPr>
          <a:lstStyle/>
          <a:p>
            <a:r>
              <a:rPr lang="en-US" sz="3600" b="1" i="1" dirty="0">
                <a:solidFill>
                  <a:srgbClr val="065776"/>
                </a:solidFill>
                <a:latin typeface="Arial" panose="020B0604020202020204" pitchFamily="34" charset="0"/>
                <a:cs typeface="Arial" panose="020B0604020202020204" pitchFamily="34" charset="0"/>
              </a:rPr>
              <a:t>What is a Secondary Suite?</a:t>
            </a:r>
            <a:endParaRPr lang="en-US" sz="3000" b="1" i="1" dirty="0">
              <a:solidFill>
                <a:srgbClr val="065776"/>
              </a:solidFill>
              <a:latin typeface="Arial" panose="020B0604020202020204" pitchFamily="34" charset="0"/>
              <a:cs typeface="Arial" panose="020B0604020202020204" pitchFamily="34" charset="0"/>
            </a:endParaRPr>
          </a:p>
        </p:txBody>
      </p:sp>
      <p:sp>
        <p:nvSpPr>
          <p:cNvPr id="6" name="Content Placeholder 2">
            <a:extLst>
              <a:ext uri="{FF2B5EF4-FFF2-40B4-BE49-F238E27FC236}">
                <a16:creationId xmlns:a16="http://schemas.microsoft.com/office/drawing/2014/main" id="{6A0675B9-1EDD-49A6-B034-2C1681FA783F}"/>
              </a:ext>
            </a:extLst>
          </p:cNvPr>
          <p:cNvSpPr txBox="1">
            <a:spLocks/>
          </p:cNvSpPr>
          <p:nvPr/>
        </p:nvSpPr>
        <p:spPr>
          <a:xfrm>
            <a:off x="677334" y="2068643"/>
            <a:ext cx="8669866" cy="4527030"/>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en-US" sz="2400" dirty="0"/>
          </a:p>
        </p:txBody>
      </p:sp>
      <p:pic>
        <p:nvPicPr>
          <p:cNvPr id="1026" name="Picture 2" descr="About Secondary Suites">
            <a:extLst>
              <a:ext uri="{FF2B5EF4-FFF2-40B4-BE49-F238E27FC236}">
                <a16:creationId xmlns:a16="http://schemas.microsoft.com/office/drawing/2014/main" id="{8F46378A-84ED-47F1-876C-6512C7B963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735" y="1486305"/>
            <a:ext cx="7613884" cy="451750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545D632-0F1D-4C26-A5BB-3C07E8C63DCD}"/>
              </a:ext>
            </a:extLst>
          </p:cNvPr>
          <p:cNvSpPr txBox="1"/>
          <p:nvPr/>
        </p:nvSpPr>
        <p:spPr>
          <a:xfrm>
            <a:off x="5282645" y="6370708"/>
            <a:ext cx="4064555" cy="215444"/>
          </a:xfrm>
          <a:prstGeom prst="rect">
            <a:avLst/>
          </a:prstGeom>
          <a:noFill/>
        </p:spPr>
        <p:txBody>
          <a:bodyPr wrap="square" rtlCol="0">
            <a:spAutoFit/>
          </a:bodyPr>
          <a:lstStyle/>
          <a:p>
            <a:r>
              <a:rPr lang="en-US" sz="800" dirty="0">
                <a:solidFill>
                  <a:schemeClr val="bg1">
                    <a:lumMod val="65000"/>
                  </a:schemeClr>
                </a:solidFill>
              </a:rPr>
              <a:t>https://www.vaughan.ca/services/secondary_suites/Pages/About.aspx</a:t>
            </a:r>
          </a:p>
        </p:txBody>
      </p:sp>
    </p:spTree>
    <p:extLst>
      <p:ext uri="{BB962C8B-B14F-4D97-AF65-F5344CB8AC3E}">
        <p14:creationId xmlns:p14="http://schemas.microsoft.com/office/powerpoint/2010/main" val="324881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662D-7608-40B5-AA07-8083ECF4A090}"/>
              </a:ext>
            </a:extLst>
          </p:cNvPr>
          <p:cNvSpPr>
            <a:spLocks noGrp="1"/>
          </p:cNvSpPr>
          <p:nvPr>
            <p:ph type="title"/>
          </p:nvPr>
        </p:nvSpPr>
        <p:spPr/>
        <p:txBody>
          <a:bodyPr/>
          <a:lstStyle/>
          <a:p>
            <a:r>
              <a:rPr lang="en-US" b="1" i="1" dirty="0"/>
              <a:t>National Building Code (NBC)</a:t>
            </a:r>
          </a:p>
        </p:txBody>
      </p:sp>
      <p:sp>
        <p:nvSpPr>
          <p:cNvPr id="3" name="Content Placeholder 2">
            <a:extLst>
              <a:ext uri="{FF2B5EF4-FFF2-40B4-BE49-F238E27FC236}">
                <a16:creationId xmlns:a16="http://schemas.microsoft.com/office/drawing/2014/main" id="{D334F832-8DDE-49F6-99C8-B3D03EB932E9}"/>
              </a:ext>
            </a:extLst>
          </p:cNvPr>
          <p:cNvSpPr>
            <a:spLocks noGrp="1"/>
          </p:cNvSpPr>
          <p:nvPr>
            <p:ph idx="1"/>
          </p:nvPr>
        </p:nvSpPr>
        <p:spPr>
          <a:xfrm>
            <a:off x="677334" y="1738859"/>
            <a:ext cx="8596668" cy="4796852"/>
          </a:xfrm>
        </p:spPr>
        <p:txBody>
          <a:bodyPr>
            <a:normAutofit/>
          </a:bodyPr>
          <a:lstStyle/>
          <a:p>
            <a:r>
              <a:rPr lang="en-CA" sz="2000" dirty="0">
                <a:effectLst/>
                <a:ea typeface="Calibri" panose="020F0502020204030204" pitchFamily="34" charset="0"/>
                <a:cs typeface="Times New Roman" panose="02020603050405020304" pitchFamily="18" charset="0"/>
              </a:rPr>
              <a:t>A secondary suite as defined in the NBC is </a:t>
            </a:r>
            <a:r>
              <a:rPr lang="en-CA" sz="2000" i="1" dirty="0">
                <a:effectLst/>
                <a:ea typeface="Calibri" panose="020F0502020204030204" pitchFamily="34" charset="0"/>
                <a:cs typeface="Times New Roman" panose="02020603050405020304" pitchFamily="18" charset="0"/>
              </a:rPr>
              <a:t>a self-contained dwelling unit with a limited floor area which is contained within a house or another building which contains only residential occupancies. The Secondary Suite and the Main Suite must constitute a single real estate entity.</a:t>
            </a:r>
            <a:r>
              <a:rPr lang="en-CA" sz="2000" dirty="0">
                <a:effectLst/>
                <a:ea typeface="Calibri" panose="020F0502020204030204" pitchFamily="34" charset="0"/>
                <a:cs typeface="Times New Roman" panose="02020603050405020304" pitchFamily="18" charset="0"/>
              </a:rPr>
              <a:t> </a:t>
            </a:r>
          </a:p>
          <a:p>
            <a:r>
              <a:rPr lang="en-CA" sz="2000" dirty="0">
                <a:effectLst/>
                <a:ea typeface="Calibri" panose="020F0502020204030204" pitchFamily="34" charset="0"/>
                <a:cs typeface="Times New Roman" panose="02020603050405020304" pitchFamily="18" charset="0"/>
              </a:rPr>
              <a:t>The size of a suite is limited to 80% of the total floor area of the main dwelling unit or a maximum of 861 ft</a:t>
            </a:r>
            <a:r>
              <a:rPr lang="en-CA" sz="2000" baseline="30000" dirty="0">
                <a:effectLst/>
                <a:ea typeface="Calibri" panose="020F0502020204030204" pitchFamily="34" charset="0"/>
                <a:cs typeface="Times New Roman" panose="02020603050405020304" pitchFamily="18" charset="0"/>
              </a:rPr>
              <a:t>2</a:t>
            </a:r>
            <a:r>
              <a:rPr lang="en-CA" sz="2000" dirty="0">
                <a:effectLst/>
                <a:ea typeface="Calibri" panose="020F0502020204030204" pitchFamily="34" charset="0"/>
                <a:cs typeface="Times New Roman" panose="02020603050405020304" pitchFamily="18" charset="0"/>
              </a:rPr>
              <a:t> (80 m</a:t>
            </a:r>
            <a:r>
              <a:rPr lang="en-CA" sz="2000" baseline="30000" dirty="0">
                <a:effectLst/>
                <a:ea typeface="Calibri" panose="020F0502020204030204" pitchFamily="34" charset="0"/>
                <a:cs typeface="Times New Roman" panose="02020603050405020304" pitchFamily="18" charset="0"/>
              </a:rPr>
              <a:t>2</a:t>
            </a:r>
            <a:r>
              <a:rPr lang="en-CA" sz="2000" dirty="0">
                <a:effectLst/>
                <a:ea typeface="Calibri" panose="020F0502020204030204" pitchFamily="34" charset="0"/>
                <a:cs typeface="Times New Roman" panose="02020603050405020304" pitchFamily="18" charset="0"/>
              </a:rPr>
              <a:t>). </a:t>
            </a:r>
          </a:p>
          <a:p>
            <a:r>
              <a:rPr lang="en-US" sz="2000" dirty="0">
                <a:effectLst/>
                <a:ea typeface="Calibri" panose="020F0502020204030204" pitchFamily="34" charset="0"/>
                <a:cs typeface="Times New Roman" panose="02020603050405020304" pitchFamily="18" charset="0"/>
              </a:rPr>
              <a:t>The Hantsport Municipal Planning Strategy (</a:t>
            </a:r>
            <a:r>
              <a:rPr lang="en-US" sz="2000" dirty="0">
                <a:ea typeface="Calibri" panose="020F0502020204030204" pitchFamily="34" charset="0"/>
                <a:cs typeface="Times New Roman" panose="02020603050405020304" pitchFamily="18" charset="0"/>
              </a:rPr>
              <a:t>H</a:t>
            </a:r>
            <a:r>
              <a:rPr lang="en-US" sz="2000" dirty="0">
                <a:effectLst/>
                <a:ea typeface="Calibri" panose="020F0502020204030204" pitchFamily="34" charset="0"/>
                <a:cs typeface="Times New Roman" panose="02020603050405020304" pitchFamily="18" charset="0"/>
              </a:rPr>
              <a:t>MPS) does not permit secondary suites </a:t>
            </a:r>
            <a:r>
              <a:rPr lang="en-US" sz="2000" dirty="0">
                <a:ea typeface="Calibri" panose="020F0502020204030204" pitchFamily="34" charset="0"/>
                <a:cs typeface="Times New Roman" panose="02020603050405020304" pitchFamily="18" charset="0"/>
              </a:rPr>
              <a:t>or</a:t>
            </a:r>
            <a:r>
              <a:rPr lang="en-US" sz="2000" dirty="0">
                <a:effectLst/>
                <a:ea typeface="Calibri" panose="020F0502020204030204" pitchFamily="34" charset="0"/>
                <a:cs typeface="Times New Roman" panose="02020603050405020304" pitchFamily="18" charset="0"/>
              </a:rPr>
              <a:t> accessory apartments. </a:t>
            </a:r>
          </a:p>
          <a:p>
            <a:r>
              <a:rPr lang="en-US" sz="2000" dirty="0">
                <a:cs typeface="Times New Roman" panose="02020603050405020304" pitchFamily="18" charset="0"/>
              </a:rPr>
              <a:t>On February 23, Council approved in principle all recommendations presented in the RAD Consulting report. Recommendation 12 encourages Council to address affordable housing by considering options such as secondary suites. This indicates Council would like to consider secondary suites in the Region.</a:t>
            </a:r>
            <a:endParaRPr lang="en-US" sz="2000" dirty="0"/>
          </a:p>
        </p:txBody>
      </p:sp>
    </p:spTree>
    <p:extLst>
      <p:ext uri="{BB962C8B-B14F-4D97-AF65-F5344CB8AC3E}">
        <p14:creationId xmlns:p14="http://schemas.microsoft.com/office/powerpoint/2010/main" val="910084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2F02F-AD31-4E91-9923-A56B412B3977}"/>
              </a:ext>
            </a:extLst>
          </p:cNvPr>
          <p:cNvSpPr>
            <a:spLocks noGrp="1"/>
          </p:cNvSpPr>
          <p:nvPr>
            <p:ph type="title"/>
          </p:nvPr>
        </p:nvSpPr>
        <p:spPr/>
        <p:txBody>
          <a:bodyPr/>
          <a:lstStyle/>
          <a:p>
            <a:r>
              <a:rPr lang="en-US" b="1" i="1" dirty="0"/>
              <a:t>Policy</a:t>
            </a:r>
          </a:p>
        </p:txBody>
      </p:sp>
      <p:sp>
        <p:nvSpPr>
          <p:cNvPr id="3" name="Content Placeholder 2">
            <a:extLst>
              <a:ext uri="{FF2B5EF4-FFF2-40B4-BE49-F238E27FC236}">
                <a16:creationId xmlns:a16="http://schemas.microsoft.com/office/drawing/2014/main" id="{BF51B90B-65EE-4684-A1D5-809813028AEE}"/>
              </a:ext>
            </a:extLst>
          </p:cNvPr>
          <p:cNvSpPr>
            <a:spLocks noGrp="1"/>
          </p:cNvSpPr>
          <p:nvPr>
            <p:ph idx="1"/>
          </p:nvPr>
        </p:nvSpPr>
        <p:spPr/>
        <p:txBody>
          <a:bodyPr/>
          <a:lstStyle/>
          <a:p>
            <a:r>
              <a:rPr lang="en-US" sz="2000" b="1" dirty="0"/>
              <a:t>Policy IM-3 </a:t>
            </a:r>
            <a:r>
              <a:rPr lang="en-US" sz="2000" dirty="0"/>
              <a:t>states general criteria in Hantsport for amendments.</a:t>
            </a:r>
          </a:p>
          <a:p>
            <a:endParaRPr lang="en-US" dirty="0"/>
          </a:p>
        </p:txBody>
      </p:sp>
    </p:spTree>
    <p:extLst>
      <p:ext uri="{BB962C8B-B14F-4D97-AF65-F5344CB8AC3E}">
        <p14:creationId xmlns:p14="http://schemas.microsoft.com/office/powerpoint/2010/main" val="3184678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00EED1E-51D8-4421-8256-CCEDFE6FE326}"/>
              </a:ext>
            </a:extLst>
          </p:cNvPr>
          <p:cNvSpPr txBox="1"/>
          <p:nvPr/>
        </p:nvSpPr>
        <p:spPr>
          <a:xfrm>
            <a:off x="677333" y="609600"/>
            <a:ext cx="8022286" cy="646331"/>
          </a:xfrm>
          <a:prstGeom prst="rect">
            <a:avLst/>
          </a:prstGeom>
          <a:noFill/>
        </p:spPr>
        <p:txBody>
          <a:bodyPr wrap="square" rtlCol="0">
            <a:spAutoFit/>
          </a:bodyPr>
          <a:lstStyle/>
          <a:p>
            <a:r>
              <a:rPr lang="en-US" sz="3600" b="1" i="1" dirty="0">
                <a:solidFill>
                  <a:srgbClr val="065776"/>
                </a:solidFill>
                <a:latin typeface="Arial" panose="020B0604020202020204" pitchFamily="34" charset="0"/>
                <a:cs typeface="Arial" panose="020B0604020202020204" pitchFamily="34" charset="0"/>
              </a:rPr>
              <a:t>Process</a:t>
            </a:r>
            <a:endParaRPr lang="en-US" sz="3000" b="1" i="1" dirty="0">
              <a:solidFill>
                <a:srgbClr val="065776"/>
              </a:solidFill>
              <a:latin typeface="Arial" panose="020B0604020202020204" pitchFamily="34" charset="0"/>
              <a:cs typeface="Arial" panose="020B0604020202020204" pitchFamily="34" charset="0"/>
            </a:endParaRPr>
          </a:p>
        </p:txBody>
      </p:sp>
      <p:graphicFrame>
        <p:nvGraphicFramePr>
          <p:cNvPr id="4" name="Content Placeholder 5">
            <a:extLst>
              <a:ext uri="{FF2B5EF4-FFF2-40B4-BE49-F238E27FC236}">
                <a16:creationId xmlns:a16="http://schemas.microsoft.com/office/drawing/2014/main" id="{0505E5E3-E623-4CC8-BA6E-636B10F1B155}"/>
              </a:ext>
            </a:extLst>
          </p:cNvPr>
          <p:cNvGraphicFramePr>
            <a:graphicFrameLocks/>
          </p:cNvGraphicFramePr>
          <p:nvPr/>
        </p:nvGraphicFramePr>
        <p:xfrm>
          <a:off x="2961807" y="461728"/>
          <a:ext cx="6965072" cy="6092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0E2DF674-D7CA-4193-BECE-5693BA5DC5F1}"/>
              </a:ext>
            </a:extLst>
          </p:cNvPr>
          <p:cNvSpPr txBox="1"/>
          <p:nvPr/>
        </p:nvSpPr>
        <p:spPr>
          <a:xfrm>
            <a:off x="285521" y="1997839"/>
            <a:ext cx="2439358" cy="1323439"/>
          </a:xfrm>
          <a:prstGeom prst="rect">
            <a:avLst/>
          </a:prstGeom>
          <a:noFill/>
        </p:spPr>
        <p:txBody>
          <a:bodyPr wrap="square" rtlCol="0">
            <a:spAutoFit/>
          </a:bodyPr>
          <a:lstStyle/>
          <a:p>
            <a:r>
              <a:rPr lang="en-US" sz="2000" dirty="0">
                <a:cs typeface="Arial" pitchFamily="34" charset="0"/>
              </a:rPr>
              <a:t>Notice was placed in the local paper, Facebook, and the Municipal Website.</a:t>
            </a:r>
          </a:p>
        </p:txBody>
      </p:sp>
      <p:sp>
        <p:nvSpPr>
          <p:cNvPr id="6" name="TextBox 5">
            <a:extLst>
              <a:ext uri="{FF2B5EF4-FFF2-40B4-BE49-F238E27FC236}">
                <a16:creationId xmlns:a16="http://schemas.microsoft.com/office/drawing/2014/main" id="{C8290200-5C94-4983-A8B2-7FCEE349E45C}"/>
              </a:ext>
            </a:extLst>
          </p:cNvPr>
          <p:cNvSpPr txBox="1"/>
          <p:nvPr/>
        </p:nvSpPr>
        <p:spPr>
          <a:xfrm>
            <a:off x="390452" y="5270851"/>
            <a:ext cx="2439358" cy="1015663"/>
          </a:xfrm>
          <a:prstGeom prst="rect">
            <a:avLst/>
          </a:prstGeom>
          <a:noFill/>
        </p:spPr>
        <p:txBody>
          <a:bodyPr wrap="square" rtlCol="0">
            <a:spAutoFit/>
          </a:bodyPr>
          <a:lstStyle/>
          <a:p>
            <a:r>
              <a:rPr lang="en-US" sz="2000" dirty="0">
                <a:cs typeface="Arial" pitchFamily="34" charset="0"/>
              </a:rPr>
              <a:t>*anticipated dates final dates will be set by Council</a:t>
            </a:r>
          </a:p>
        </p:txBody>
      </p:sp>
    </p:spTree>
    <p:extLst>
      <p:ext uri="{BB962C8B-B14F-4D97-AF65-F5344CB8AC3E}">
        <p14:creationId xmlns:p14="http://schemas.microsoft.com/office/powerpoint/2010/main" val="1785898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01F0-E25F-45F2-A39D-50C522054B01}"/>
              </a:ext>
            </a:extLst>
          </p:cNvPr>
          <p:cNvSpPr>
            <a:spLocks noGrp="1"/>
          </p:cNvSpPr>
          <p:nvPr>
            <p:ph type="title"/>
          </p:nvPr>
        </p:nvSpPr>
        <p:spPr/>
        <p:txBody>
          <a:bodyPr/>
          <a:lstStyle/>
          <a:p>
            <a:r>
              <a:rPr lang="en-US" b="1" i="1" dirty="0"/>
              <a:t>Process</a:t>
            </a:r>
          </a:p>
        </p:txBody>
      </p:sp>
      <p:sp>
        <p:nvSpPr>
          <p:cNvPr id="3" name="Content Placeholder 2">
            <a:extLst>
              <a:ext uri="{FF2B5EF4-FFF2-40B4-BE49-F238E27FC236}">
                <a16:creationId xmlns:a16="http://schemas.microsoft.com/office/drawing/2014/main" id="{CCB61A92-549B-4F67-9FCB-9C9C2BC1A623}"/>
              </a:ext>
            </a:extLst>
          </p:cNvPr>
          <p:cNvSpPr>
            <a:spLocks noGrp="1"/>
          </p:cNvSpPr>
          <p:nvPr>
            <p:ph idx="1"/>
          </p:nvPr>
        </p:nvSpPr>
        <p:spPr>
          <a:xfrm>
            <a:off x="677334" y="1738265"/>
            <a:ext cx="8596668" cy="4725909"/>
          </a:xfrm>
        </p:spPr>
        <p:txBody>
          <a:bodyPr>
            <a:normAutofit/>
          </a:bodyPr>
          <a:lstStyle/>
          <a:p>
            <a:r>
              <a:rPr lang="en-US" sz="2400" dirty="0"/>
              <a:t>Comments and questions can be submitted by the public until May 6</a:t>
            </a:r>
            <a:r>
              <a:rPr lang="en-US" sz="2400" baseline="30000" dirty="0"/>
              <a:t>th</a:t>
            </a:r>
            <a:r>
              <a:rPr lang="en-US" sz="2400" dirty="0"/>
              <a:t> </a:t>
            </a:r>
            <a:endParaRPr lang="en-US" sz="2400" baseline="30000" dirty="0"/>
          </a:p>
          <a:p>
            <a:r>
              <a:rPr lang="en-US" sz="2400" dirty="0"/>
              <a:t>All correspondences should be sent to:</a:t>
            </a:r>
          </a:p>
          <a:p>
            <a:pPr marL="0" indent="0">
              <a:buNone/>
            </a:pPr>
            <a:r>
              <a:rPr lang="en-US" sz="2400" dirty="0"/>
              <a:t>	Planner Shah</a:t>
            </a:r>
          </a:p>
          <a:p>
            <a:pPr marL="0" indent="0">
              <a:buNone/>
            </a:pPr>
            <a:r>
              <a:rPr lang="en-US" sz="2400" dirty="0"/>
              <a:t>	</a:t>
            </a:r>
          </a:p>
        </p:txBody>
      </p:sp>
      <p:graphicFrame>
        <p:nvGraphicFramePr>
          <p:cNvPr id="4" name="Table 3">
            <a:extLst>
              <a:ext uri="{FF2B5EF4-FFF2-40B4-BE49-F238E27FC236}">
                <a16:creationId xmlns:a16="http://schemas.microsoft.com/office/drawing/2014/main" id="{C8944D78-E248-42A3-B4B3-9AEA18E1C7A4}"/>
              </a:ext>
            </a:extLst>
          </p:cNvPr>
          <p:cNvGraphicFramePr>
            <a:graphicFrameLocks noGrp="1"/>
          </p:cNvGraphicFramePr>
          <p:nvPr>
            <p:extLst>
              <p:ext uri="{D42A27DB-BD31-4B8C-83A1-F6EECF244321}">
                <p14:modId xmlns:p14="http://schemas.microsoft.com/office/powerpoint/2010/main" val="1159133806"/>
              </p:ext>
            </p:extLst>
          </p:nvPr>
        </p:nvGraphicFramePr>
        <p:xfrm>
          <a:off x="1176951" y="3623422"/>
          <a:ext cx="8292973" cy="2315652"/>
        </p:xfrm>
        <a:graphic>
          <a:graphicData uri="http://schemas.openxmlformats.org/drawingml/2006/table">
            <a:tbl>
              <a:tblPr firstRow="1" firstCol="1" bandRow="1">
                <a:tableStyleId>{5940675A-B579-460E-94D1-54222C63F5DA}</a:tableStyleId>
              </a:tblPr>
              <a:tblGrid>
                <a:gridCol w="2764324">
                  <a:extLst>
                    <a:ext uri="{9D8B030D-6E8A-4147-A177-3AD203B41FA5}">
                      <a16:colId xmlns:a16="http://schemas.microsoft.com/office/drawing/2014/main" val="860974267"/>
                    </a:ext>
                  </a:extLst>
                </a:gridCol>
                <a:gridCol w="5528649">
                  <a:extLst>
                    <a:ext uri="{9D8B030D-6E8A-4147-A177-3AD203B41FA5}">
                      <a16:colId xmlns:a16="http://schemas.microsoft.com/office/drawing/2014/main" val="78844035"/>
                    </a:ext>
                  </a:extLst>
                </a:gridCol>
              </a:tblGrid>
              <a:tr h="455105">
                <a:tc>
                  <a:txBody>
                    <a:bodyPr/>
                    <a:lstStyle/>
                    <a:p>
                      <a:pPr marL="41910" marR="0">
                        <a:lnSpc>
                          <a:spcPct val="115000"/>
                        </a:lnSpc>
                        <a:spcBef>
                          <a:spcPts val="0"/>
                        </a:spcBef>
                        <a:spcAft>
                          <a:spcPts val="0"/>
                        </a:spcAft>
                      </a:pPr>
                      <a:r>
                        <a:rPr lang="en-US" sz="2400" dirty="0">
                          <a:solidFill>
                            <a:schemeClr val="tx1">
                              <a:lumMod val="75000"/>
                              <a:lumOff val="25000"/>
                            </a:schemeClr>
                          </a:solidFill>
                          <a:effectLst/>
                        </a:rPr>
                        <a:t>Phone</a:t>
                      </a:r>
                      <a:endParaRPr lang="en-US" sz="24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solidFill>
                            <a:schemeClr val="tx1">
                              <a:lumMod val="75000"/>
                              <a:lumOff val="25000"/>
                            </a:schemeClr>
                          </a:solidFill>
                          <a:effectLst/>
                        </a:rPr>
                        <a:t>902-798-8391 ext. 118</a:t>
                      </a:r>
                      <a:endParaRPr lang="en-US" sz="240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84855761"/>
                  </a:ext>
                </a:extLst>
              </a:tr>
              <a:tr h="455105">
                <a:tc>
                  <a:txBody>
                    <a:bodyPr/>
                    <a:lstStyle/>
                    <a:p>
                      <a:pPr marL="41910" marR="0">
                        <a:lnSpc>
                          <a:spcPct val="115000"/>
                        </a:lnSpc>
                        <a:spcBef>
                          <a:spcPts val="0"/>
                        </a:spcBef>
                        <a:spcAft>
                          <a:spcPts val="0"/>
                        </a:spcAft>
                      </a:pPr>
                      <a:r>
                        <a:rPr lang="en-US" sz="2400">
                          <a:solidFill>
                            <a:schemeClr val="tx1">
                              <a:lumMod val="75000"/>
                              <a:lumOff val="25000"/>
                            </a:schemeClr>
                          </a:solidFill>
                          <a:effectLst/>
                        </a:rPr>
                        <a:t>Email</a:t>
                      </a:r>
                      <a:endParaRPr lang="en-US" sz="240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dirty="0">
                          <a:solidFill>
                            <a:schemeClr val="tx1">
                              <a:lumMod val="75000"/>
                              <a:lumOff val="25000"/>
                            </a:schemeClr>
                          </a:solidFill>
                          <a:effectLst/>
                        </a:rPr>
                        <a:t>sshah@westhants.ca</a:t>
                      </a:r>
                      <a:endParaRPr lang="en-US" sz="24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75777213"/>
                  </a:ext>
                </a:extLst>
              </a:tr>
              <a:tr h="950337">
                <a:tc>
                  <a:txBody>
                    <a:bodyPr/>
                    <a:lstStyle/>
                    <a:p>
                      <a:pPr marL="41910" marR="0">
                        <a:lnSpc>
                          <a:spcPct val="115000"/>
                        </a:lnSpc>
                        <a:spcBef>
                          <a:spcPts val="0"/>
                        </a:spcBef>
                        <a:spcAft>
                          <a:spcPts val="0"/>
                        </a:spcAft>
                      </a:pPr>
                      <a:r>
                        <a:rPr lang="en-US" sz="2400">
                          <a:solidFill>
                            <a:schemeClr val="tx1">
                              <a:lumMod val="75000"/>
                              <a:lumOff val="25000"/>
                            </a:schemeClr>
                          </a:solidFill>
                          <a:effectLst/>
                        </a:rPr>
                        <a:t>Mail</a:t>
                      </a:r>
                      <a:endParaRPr lang="en-US" sz="240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dirty="0">
                          <a:solidFill>
                            <a:schemeClr val="tx1">
                              <a:lumMod val="75000"/>
                              <a:lumOff val="25000"/>
                            </a:schemeClr>
                          </a:solidFill>
                          <a:effectLst/>
                        </a:rPr>
                        <a:t>76 Morison Drive, PO Box 3000</a:t>
                      </a:r>
                    </a:p>
                    <a:p>
                      <a:pPr marL="0" marR="0">
                        <a:lnSpc>
                          <a:spcPct val="115000"/>
                        </a:lnSpc>
                        <a:spcBef>
                          <a:spcPts val="0"/>
                        </a:spcBef>
                        <a:spcAft>
                          <a:spcPts val="0"/>
                        </a:spcAft>
                      </a:pPr>
                      <a:r>
                        <a:rPr lang="en-US" sz="2400" dirty="0">
                          <a:solidFill>
                            <a:schemeClr val="tx1">
                              <a:lumMod val="75000"/>
                              <a:lumOff val="25000"/>
                            </a:schemeClr>
                          </a:solidFill>
                          <a:effectLst/>
                        </a:rPr>
                        <a:t>Windsor NS B0N 2T0</a:t>
                      </a:r>
                      <a:endParaRPr lang="en-US" sz="24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38995637"/>
                  </a:ext>
                </a:extLst>
              </a:tr>
              <a:tr h="455105">
                <a:tc>
                  <a:txBody>
                    <a:bodyPr/>
                    <a:lstStyle/>
                    <a:p>
                      <a:pPr marL="41910" marR="0">
                        <a:lnSpc>
                          <a:spcPct val="115000"/>
                        </a:lnSpc>
                        <a:spcBef>
                          <a:spcPts val="0"/>
                        </a:spcBef>
                        <a:spcAft>
                          <a:spcPts val="0"/>
                        </a:spcAft>
                      </a:pPr>
                      <a:r>
                        <a:rPr lang="en-US" sz="2400">
                          <a:solidFill>
                            <a:schemeClr val="tx1">
                              <a:lumMod val="75000"/>
                              <a:lumOff val="25000"/>
                            </a:schemeClr>
                          </a:solidFill>
                          <a:effectLst/>
                        </a:rPr>
                        <a:t>Drop box</a:t>
                      </a:r>
                      <a:endParaRPr lang="en-US" sz="240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dirty="0">
                          <a:solidFill>
                            <a:schemeClr val="tx1">
                              <a:lumMod val="75000"/>
                              <a:lumOff val="25000"/>
                            </a:schemeClr>
                          </a:solidFill>
                          <a:effectLst/>
                        </a:rPr>
                        <a:t>Regional office at 76 Morison Drive</a:t>
                      </a:r>
                      <a:endParaRPr lang="en-US" sz="24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99377467"/>
                  </a:ext>
                </a:extLst>
              </a:tr>
            </a:tbl>
          </a:graphicData>
        </a:graphic>
      </p:graphicFrame>
    </p:spTree>
    <p:extLst>
      <p:ext uri="{BB962C8B-B14F-4D97-AF65-F5344CB8AC3E}">
        <p14:creationId xmlns:p14="http://schemas.microsoft.com/office/powerpoint/2010/main" val="4061472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C93BF22C-8652-416B-893D-600A023381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4923" y="2137500"/>
            <a:ext cx="4537979" cy="2583000"/>
          </a:xfrm>
          <a:prstGeom prst="rect">
            <a:avLst/>
          </a:prstGeom>
        </p:spPr>
      </p:pic>
    </p:spTree>
    <p:extLst>
      <p:ext uri="{BB962C8B-B14F-4D97-AF65-F5344CB8AC3E}">
        <p14:creationId xmlns:p14="http://schemas.microsoft.com/office/powerpoint/2010/main" val="3525750774"/>
      </p:ext>
    </p:extLst>
  </p:cSld>
  <p:clrMapOvr>
    <a:masterClrMapping/>
  </p:clrMapOvr>
</p:sld>
</file>

<file path=ppt/theme/theme1.xml><?xml version="1.0" encoding="utf-8"?>
<a:theme xmlns:a="http://schemas.openxmlformats.org/drawingml/2006/main" name="Facet">
  <a:themeElements>
    <a:clrScheme name="Custom 3">
      <a:dk1>
        <a:srgbClr val="000000"/>
      </a:dk1>
      <a:lt1>
        <a:sysClr val="window" lastClr="FFFFFF"/>
      </a:lt1>
      <a:dk2>
        <a:srgbClr val="5E5E5E"/>
      </a:dk2>
      <a:lt2>
        <a:srgbClr val="DDDDDD"/>
      </a:lt2>
      <a:accent1>
        <a:srgbClr val="065776"/>
      </a:accent1>
      <a:accent2>
        <a:srgbClr val="609B7A"/>
      </a:accent2>
      <a:accent3>
        <a:srgbClr val="F69200"/>
      </a:accent3>
      <a:accent4>
        <a:srgbClr val="838383"/>
      </a:accent4>
      <a:accent5>
        <a:srgbClr val="FEC306"/>
      </a:accent5>
      <a:accent6>
        <a:srgbClr val="DF5327"/>
      </a:accent6>
      <a:hlink>
        <a:srgbClr val="F59E00"/>
      </a:hlink>
      <a:folHlink>
        <a:srgbClr val="B2B2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TotalTime>
  <Words>464</Words>
  <Application>Microsoft Office PowerPoint</Application>
  <PresentationFormat>Widescreen</PresentationFormat>
  <Paragraphs>48</Paragraphs>
  <Slides>8</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Times New Roman</vt:lpstr>
      <vt:lpstr>Wingdings 3</vt:lpstr>
      <vt:lpstr>Facet</vt:lpstr>
      <vt:lpstr>PowerPoint Presentation</vt:lpstr>
      <vt:lpstr>PowerPoint Presentation</vt:lpstr>
      <vt:lpstr>PowerPoint Presentation</vt:lpstr>
      <vt:lpstr>National Building Code (NBC)</vt:lpstr>
      <vt:lpstr>Policy</vt:lpstr>
      <vt:lpstr>PowerPoint Presentation</vt:lpstr>
      <vt:lpstr>Process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Saira Shah</dc:creator>
  <cp:lastModifiedBy>Saira Shah</cp:lastModifiedBy>
  <cp:revision>15</cp:revision>
  <dcterms:created xsi:type="dcterms:W3CDTF">2021-01-19T14:12:34Z</dcterms:created>
  <dcterms:modified xsi:type="dcterms:W3CDTF">2021-04-22T18:24:39Z</dcterms:modified>
</cp:coreProperties>
</file>