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1"/>
  </p:notesMasterIdLst>
  <p:sldIdLst>
    <p:sldId id="285" r:id="rId2"/>
    <p:sldId id="374" r:id="rId3"/>
    <p:sldId id="385" r:id="rId4"/>
    <p:sldId id="390" r:id="rId5"/>
    <p:sldId id="377" r:id="rId6"/>
    <p:sldId id="391" r:id="rId7"/>
    <p:sldId id="372" r:id="rId8"/>
    <p:sldId id="381" r:id="rId9"/>
    <p:sldId id="353" r:id="rId10"/>
  </p:sldIdLst>
  <p:sldSz cx="12192000" cy="6858000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284B"/>
    <a:srgbClr val="065776"/>
    <a:srgbClr val="A59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6357" autoAdjust="0"/>
  </p:normalViewPr>
  <p:slideViewPr>
    <p:cSldViewPr snapToGrid="0">
      <p:cViewPr varScale="1">
        <p:scale>
          <a:sx n="64" d="100"/>
          <a:sy n="64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4316CC-780B-4ED2-B8D4-045DFC136D09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26EE7D-2ED7-42F9-84A0-5DC561828BC4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2400" dirty="0">
              <a:solidFill>
                <a:schemeClr val="bg2">
                  <a:lumMod val="75000"/>
                </a:schemeClr>
              </a:solidFill>
            </a:rPr>
            <a:t>Staff Review</a:t>
          </a:r>
        </a:p>
      </dgm:t>
    </dgm:pt>
    <dgm:pt modelId="{8E54E4E7-455B-4067-B0D6-180894A31492}" type="parTrans" cxnId="{D1A9AD6E-C702-4E20-BD6B-059DA9B96F68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7CF5DCB8-1CAB-4372-818C-942CD854BAD9}" type="sibTrans" cxnId="{D1A9AD6E-C702-4E20-BD6B-059DA9B96F68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53247ACD-0629-40CB-BA56-03A40C0957F3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CA" sz="2400" b="1" dirty="0">
              <a:solidFill>
                <a:schemeClr val="tx1"/>
              </a:solidFill>
            </a:rPr>
            <a:t>Public Information Meeting – April 22</a:t>
          </a:r>
          <a:endParaRPr lang="en-US" sz="2400" b="1" dirty="0">
            <a:solidFill>
              <a:schemeClr val="tx1"/>
            </a:solidFill>
          </a:endParaRPr>
        </a:p>
      </dgm:t>
    </dgm:pt>
    <dgm:pt modelId="{EA3CEC27-6867-4340-9505-C4E8F5875D2C}" type="parTrans" cxnId="{353EDAC9-F089-433C-99B7-C9F0D86266BE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D3744A3A-3973-4D36-BA24-F2EEC3EBC9F4}" type="sibTrans" cxnId="{353EDAC9-F089-433C-99B7-C9F0D86266BE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579C267A-AAD8-4863-8E6E-9EF5AC407894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CA" sz="2400" dirty="0">
              <a:solidFill>
                <a:schemeClr val="tx1"/>
              </a:solidFill>
            </a:rPr>
            <a:t>Public Hearing held and </a:t>
          </a:r>
          <a:r>
            <a:rPr lang="en-US" sz="2400" dirty="0">
              <a:solidFill>
                <a:schemeClr val="tx1"/>
              </a:solidFill>
            </a:rPr>
            <a:t>adjourned to next meeting of Council (June 22*)</a:t>
          </a:r>
        </a:p>
      </dgm:t>
    </dgm:pt>
    <dgm:pt modelId="{CE543908-702C-4A88-9CBD-D2049D5AC9FB}" type="parTrans" cxnId="{512A9F52-BA9E-4B9E-A3E2-D861995D2BD5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6708EF72-6E7B-4041-A4D2-0ECFF57CDC80}" type="sibTrans" cxnId="{512A9F52-BA9E-4B9E-A3E2-D861995D2BD5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6F0BBAB2-192E-483A-A1DC-8C3D4EA7C8DB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CA" sz="2400" dirty="0">
              <a:solidFill>
                <a:schemeClr val="tx1"/>
              </a:solidFill>
            </a:rPr>
            <a:t> </a:t>
          </a:r>
          <a:r>
            <a:rPr lang="en-US" sz="2400" dirty="0">
              <a:solidFill>
                <a:schemeClr val="tx1"/>
              </a:solidFill>
            </a:rPr>
            <a:t>PAC receives staff report and PIM Notes</a:t>
          </a:r>
        </a:p>
        <a:p>
          <a:r>
            <a:rPr lang="en-CA" sz="2400" dirty="0">
              <a:solidFill>
                <a:schemeClr val="tx1"/>
              </a:solidFill>
            </a:rPr>
            <a:t>PAC Review and Recommendation – May 13</a:t>
          </a:r>
        </a:p>
      </dgm:t>
    </dgm:pt>
    <dgm:pt modelId="{F36A1015-B659-4B8C-8D18-716D8DAD5436}" type="parTrans" cxnId="{E01636C5-BDC1-460C-9143-9C902563AEAA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FDE65302-C9F3-438A-B9DD-EE4E8F68AFC8}" type="sibTrans" cxnId="{E01636C5-BDC1-460C-9143-9C902563AEAA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7F42DE23-A303-4D0C-8303-3F82D574EB7E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2400" dirty="0">
              <a:solidFill>
                <a:schemeClr val="tx1"/>
              </a:solidFill>
            </a:rPr>
            <a:t>Regional Council First Reading (May 25*)</a:t>
          </a:r>
          <a:endParaRPr lang="en-CA" sz="2400" dirty="0">
            <a:solidFill>
              <a:schemeClr val="tx1"/>
            </a:solidFill>
          </a:endParaRPr>
        </a:p>
      </dgm:t>
    </dgm:pt>
    <dgm:pt modelId="{1C0C9B13-FBAD-4003-B308-D626BA4190CD}" type="parTrans" cxnId="{11B2EF97-150C-41E5-BD9F-B062D1F3450C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337C1B78-2FDA-45BE-9FDB-7278A09AF2B1}" type="sibTrans" cxnId="{11B2EF97-150C-41E5-BD9F-B062D1F3450C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9B41B197-74B1-420B-9E32-638A80F73DB9}">
      <dgm:prSet custT="1"/>
      <dgm:spPr>
        <a:solidFill>
          <a:schemeClr val="bg2"/>
        </a:solidFill>
      </dgm:spPr>
      <dgm:t>
        <a:bodyPr/>
        <a:lstStyle/>
        <a:p>
          <a:r>
            <a:rPr lang="en-US" sz="2400" dirty="0">
              <a:solidFill>
                <a:schemeClr val="tx1"/>
              </a:solidFill>
            </a:rPr>
            <a:t>Council completes Public Hearing and holds Second Reading (July 27*)</a:t>
          </a:r>
          <a:endParaRPr lang="en-CA" sz="2400" dirty="0">
            <a:solidFill>
              <a:schemeClr val="tx1"/>
            </a:solidFill>
          </a:endParaRPr>
        </a:p>
      </dgm:t>
    </dgm:pt>
    <dgm:pt modelId="{F9CA7841-8CB8-4D17-B5D9-BFB3A68B0CE9}" type="parTrans" cxnId="{9D24E655-8928-4A36-8EFE-D39CFDC649A5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D71C0871-4809-4491-98DC-0F208681BAE5}" type="sibTrans" cxnId="{9D24E655-8928-4A36-8EFE-D39CFDC649A5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60241BD5-E2A1-4E82-B62A-918DDC5B99DD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2400" dirty="0">
              <a:solidFill>
                <a:schemeClr val="tx1"/>
              </a:solidFill>
            </a:rPr>
            <a:t>Notice of Approval in Local Paper</a:t>
          </a:r>
          <a:endParaRPr lang="en-CA" sz="2400" dirty="0">
            <a:solidFill>
              <a:schemeClr val="tx1"/>
            </a:solidFill>
          </a:endParaRPr>
        </a:p>
      </dgm:t>
    </dgm:pt>
    <dgm:pt modelId="{064FB2A3-BC31-4D36-9BF3-7FF0D7ABA535}" type="parTrans" cxnId="{946B8786-A91D-4A97-8237-7203FB649AF0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AF86A572-B7A5-4152-920C-7863050F8919}" type="sibTrans" cxnId="{946B8786-A91D-4A97-8237-7203FB649AF0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F790B61F-ED4A-4260-9176-3C5581F4F2CE}">
      <dgm:prSet custT="1"/>
      <dgm:spPr>
        <a:solidFill>
          <a:schemeClr val="bg2"/>
        </a:solidFill>
      </dgm:spPr>
      <dgm:t>
        <a:bodyPr/>
        <a:lstStyle/>
        <a:p>
          <a:r>
            <a:rPr lang="en-US" sz="2400" dirty="0">
              <a:solidFill>
                <a:schemeClr val="tx1"/>
              </a:solidFill>
            </a:rPr>
            <a:t>Ministerial Approval</a:t>
          </a:r>
        </a:p>
      </dgm:t>
    </dgm:pt>
    <dgm:pt modelId="{379A8223-F985-4830-8F23-93AED1F77137}" type="parTrans" cxnId="{2F14A883-E76E-4391-AB39-53C895D22263}">
      <dgm:prSet/>
      <dgm:spPr/>
      <dgm:t>
        <a:bodyPr/>
        <a:lstStyle/>
        <a:p>
          <a:endParaRPr lang="en-US"/>
        </a:p>
      </dgm:t>
    </dgm:pt>
    <dgm:pt modelId="{389C6D96-19C1-445E-852B-E996797F1EDA}" type="sibTrans" cxnId="{2F14A883-E76E-4391-AB39-53C895D22263}">
      <dgm:prSet/>
      <dgm:spPr/>
      <dgm:t>
        <a:bodyPr/>
        <a:lstStyle/>
        <a:p>
          <a:endParaRPr lang="en-US"/>
        </a:p>
      </dgm:t>
    </dgm:pt>
    <dgm:pt modelId="{50E83C92-3FAB-4700-9786-0D15EE9FB057}" type="pres">
      <dgm:prSet presAssocID="{464316CC-780B-4ED2-B8D4-045DFC136D09}" presName="Name0" presStyleCnt="0">
        <dgm:presLayoutVars>
          <dgm:dir/>
          <dgm:animLvl val="lvl"/>
          <dgm:resizeHandles val="exact"/>
        </dgm:presLayoutVars>
      </dgm:prSet>
      <dgm:spPr/>
    </dgm:pt>
    <dgm:pt modelId="{B79F255F-2212-4413-B3F6-C09F1CC87041}" type="pres">
      <dgm:prSet presAssocID="{60241BD5-E2A1-4E82-B62A-918DDC5B99DD}" presName="boxAndChildren" presStyleCnt="0"/>
      <dgm:spPr/>
    </dgm:pt>
    <dgm:pt modelId="{09F62B8C-A9F5-4F49-B8BB-93B171B7B201}" type="pres">
      <dgm:prSet presAssocID="{60241BD5-E2A1-4E82-B62A-918DDC5B99DD}" presName="parentTextBox" presStyleLbl="node1" presStyleIdx="0" presStyleCnt="8"/>
      <dgm:spPr/>
    </dgm:pt>
    <dgm:pt modelId="{D3ED4508-DD19-4465-ACA9-09270011B441}" type="pres">
      <dgm:prSet presAssocID="{389C6D96-19C1-445E-852B-E996797F1EDA}" presName="sp" presStyleCnt="0"/>
      <dgm:spPr/>
    </dgm:pt>
    <dgm:pt modelId="{FBCA9390-AB30-430C-B514-DDB147EC6509}" type="pres">
      <dgm:prSet presAssocID="{F790B61F-ED4A-4260-9176-3C5581F4F2CE}" presName="arrowAndChildren" presStyleCnt="0"/>
      <dgm:spPr/>
    </dgm:pt>
    <dgm:pt modelId="{89916D89-C7E3-45D6-BEDE-4E196B53EF83}" type="pres">
      <dgm:prSet presAssocID="{F790B61F-ED4A-4260-9176-3C5581F4F2CE}" presName="parentTextArrow" presStyleLbl="node1" presStyleIdx="1" presStyleCnt="8"/>
      <dgm:spPr/>
    </dgm:pt>
    <dgm:pt modelId="{6EE54BA8-F87A-4EAE-9469-A1B8C972D68A}" type="pres">
      <dgm:prSet presAssocID="{D71C0871-4809-4491-98DC-0F208681BAE5}" presName="sp" presStyleCnt="0"/>
      <dgm:spPr/>
    </dgm:pt>
    <dgm:pt modelId="{193785BA-FBB4-4250-85EB-59D687B3CCE5}" type="pres">
      <dgm:prSet presAssocID="{9B41B197-74B1-420B-9E32-638A80F73DB9}" presName="arrowAndChildren" presStyleCnt="0"/>
      <dgm:spPr/>
    </dgm:pt>
    <dgm:pt modelId="{EFB3AECA-9994-49C1-B341-81A262C19616}" type="pres">
      <dgm:prSet presAssocID="{9B41B197-74B1-420B-9E32-638A80F73DB9}" presName="parentTextArrow" presStyleLbl="node1" presStyleIdx="2" presStyleCnt="8" custScaleY="153312" custLinFactNeighborX="18338" custLinFactNeighborY="2487"/>
      <dgm:spPr/>
    </dgm:pt>
    <dgm:pt modelId="{9BEBAAE6-9F50-4715-98D7-66D3F64CCEB9}" type="pres">
      <dgm:prSet presAssocID="{6708EF72-6E7B-4041-A4D2-0ECFF57CDC80}" presName="sp" presStyleCnt="0"/>
      <dgm:spPr/>
    </dgm:pt>
    <dgm:pt modelId="{E9495CCB-B38B-4B2E-9931-76D5B555699D}" type="pres">
      <dgm:prSet presAssocID="{579C267A-AAD8-4863-8E6E-9EF5AC407894}" presName="arrowAndChildren" presStyleCnt="0"/>
      <dgm:spPr/>
    </dgm:pt>
    <dgm:pt modelId="{E8F9D1CA-BDB7-41B6-9E52-E265461FD1C1}" type="pres">
      <dgm:prSet presAssocID="{579C267A-AAD8-4863-8E6E-9EF5AC407894}" presName="parentTextArrow" presStyleLbl="node1" presStyleIdx="3" presStyleCnt="8" custScaleY="162296" custLinFactNeighborX="833" custLinFactNeighborY="-1595"/>
      <dgm:spPr/>
    </dgm:pt>
    <dgm:pt modelId="{0FE141D3-4CDE-4BAF-B3E1-F48075454E8A}" type="pres">
      <dgm:prSet presAssocID="{337C1B78-2FDA-45BE-9FDB-7278A09AF2B1}" presName="sp" presStyleCnt="0"/>
      <dgm:spPr/>
    </dgm:pt>
    <dgm:pt modelId="{190C8F8F-BCC3-46DC-9BBB-BF0B6118106C}" type="pres">
      <dgm:prSet presAssocID="{7F42DE23-A303-4D0C-8303-3F82D574EB7E}" presName="arrowAndChildren" presStyleCnt="0"/>
      <dgm:spPr/>
    </dgm:pt>
    <dgm:pt modelId="{CA2EB53D-BA37-4049-849E-01BAF008CC7E}" type="pres">
      <dgm:prSet presAssocID="{7F42DE23-A303-4D0C-8303-3F82D574EB7E}" presName="parentTextArrow" presStyleLbl="node1" presStyleIdx="4" presStyleCnt="8"/>
      <dgm:spPr/>
    </dgm:pt>
    <dgm:pt modelId="{AD225188-D740-42F7-9F74-1914C3A4248A}" type="pres">
      <dgm:prSet presAssocID="{FDE65302-C9F3-438A-B9DD-EE4E8F68AFC8}" presName="sp" presStyleCnt="0"/>
      <dgm:spPr/>
    </dgm:pt>
    <dgm:pt modelId="{2F6F7675-53DB-4EAF-9F34-7A78A9AEB134}" type="pres">
      <dgm:prSet presAssocID="{6F0BBAB2-192E-483A-A1DC-8C3D4EA7C8DB}" presName="arrowAndChildren" presStyleCnt="0"/>
      <dgm:spPr/>
    </dgm:pt>
    <dgm:pt modelId="{B89C274F-EE3C-48D1-8ED5-BDEF3BB709BE}" type="pres">
      <dgm:prSet presAssocID="{6F0BBAB2-192E-483A-A1DC-8C3D4EA7C8DB}" presName="parentTextArrow" presStyleLbl="node1" presStyleIdx="5" presStyleCnt="8" custScaleY="178328" custLinFactNeighborX="-694"/>
      <dgm:spPr/>
    </dgm:pt>
    <dgm:pt modelId="{B78DA798-3183-4140-B2AA-2DB8DB4D280E}" type="pres">
      <dgm:prSet presAssocID="{D3744A3A-3973-4D36-BA24-F2EEC3EBC9F4}" presName="sp" presStyleCnt="0"/>
      <dgm:spPr/>
    </dgm:pt>
    <dgm:pt modelId="{567DF92F-408F-4B74-B5A6-28390063A528}" type="pres">
      <dgm:prSet presAssocID="{53247ACD-0629-40CB-BA56-03A40C0957F3}" presName="arrowAndChildren" presStyleCnt="0"/>
      <dgm:spPr/>
    </dgm:pt>
    <dgm:pt modelId="{649CC3F0-F9A5-4976-8FCA-CB8D91F08D29}" type="pres">
      <dgm:prSet presAssocID="{53247ACD-0629-40CB-BA56-03A40C0957F3}" presName="parentTextArrow" presStyleLbl="node1" presStyleIdx="6" presStyleCnt="8"/>
      <dgm:spPr/>
    </dgm:pt>
    <dgm:pt modelId="{3493AB70-DA06-4F0D-8F9E-668FE68157B1}" type="pres">
      <dgm:prSet presAssocID="{7CF5DCB8-1CAB-4372-818C-942CD854BAD9}" presName="sp" presStyleCnt="0"/>
      <dgm:spPr/>
    </dgm:pt>
    <dgm:pt modelId="{B32AA278-750C-4F7D-A968-EEAE2C1590C0}" type="pres">
      <dgm:prSet presAssocID="{B326EE7D-2ED7-42F9-84A0-5DC561828BC4}" presName="arrowAndChildren" presStyleCnt="0"/>
      <dgm:spPr/>
    </dgm:pt>
    <dgm:pt modelId="{AD6BE499-80A1-4385-AD12-C351DDE67F5D}" type="pres">
      <dgm:prSet presAssocID="{B326EE7D-2ED7-42F9-84A0-5DC561828BC4}" presName="parentTextArrow" presStyleLbl="node1" presStyleIdx="7" presStyleCnt="8" custLinFactNeighborX="-19406" custLinFactNeighborY="-7390"/>
      <dgm:spPr/>
    </dgm:pt>
  </dgm:ptLst>
  <dgm:cxnLst>
    <dgm:cxn modelId="{2CA89013-E044-4733-83F1-2695343C7E56}" type="presOf" srcId="{7F42DE23-A303-4D0C-8303-3F82D574EB7E}" destId="{CA2EB53D-BA37-4049-849E-01BAF008CC7E}" srcOrd="0" destOrd="0" presId="urn:microsoft.com/office/officeart/2005/8/layout/process4"/>
    <dgm:cxn modelId="{75B90162-E18C-40F2-96B3-A86F0927AD72}" type="presOf" srcId="{B326EE7D-2ED7-42F9-84A0-5DC561828BC4}" destId="{AD6BE499-80A1-4385-AD12-C351DDE67F5D}" srcOrd="0" destOrd="0" presId="urn:microsoft.com/office/officeart/2005/8/layout/process4"/>
    <dgm:cxn modelId="{4D450968-021F-4708-A4E5-E892148AC23B}" type="presOf" srcId="{6F0BBAB2-192E-483A-A1DC-8C3D4EA7C8DB}" destId="{B89C274F-EE3C-48D1-8ED5-BDEF3BB709BE}" srcOrd="0" destOrd="0" presId="urn:microsoft.com/office/officeart/2005/8/layout/process4"/>
    <dgm:cxn modelId="{D1A9AD6E-C702-4E20-BD6B-059DA9B96F68}" srcId="{464316CC-780B-4ED2-B8D4-045DFC136D09}" destId="{B326EE7D-2ED7-42F9-84A0-5DC561828BC4}" srcOrd="0" destOrd="0" parTransId="{8E54E4E7-455B-4067-B0D6-180894A31492}" sibTransId="{7CF5DCB8-1CAB-4372-818C-942CD854BAD9}"/>
    <dgm:cxn modelId="{512A9F52-BA9E-4B9E-A3E2-D861995D2BD5}" srcId="{464316CC-780B-4ED2-B8D4-045DFC136D09}" destId="{579C267A-AAD8-4863-8E6E-9EF5AC407894}" srcOrd="4" destOrd="0" parTransId="{CE543908-702C-4A88-9CBD-D2049D5AC9FB}" sibTransId="{6708EF72-6E7B-4041-A4D2-0ECFF57CDC80}"/>
    <dgm:cxn modelId="{9D24E655-8928-4A36-8EFE-D39CFDC649A5}" srcId="{464316CC-780B-4ED2-B8D4-045DFC136D09}" destId="{9B41B197-74B1-420B-9E32-638A80F73DB9}" srcOrd="5" destOrd="0" parTransId="{F9CA7841-8CB8-4D17-B5D9-BFB3A68B0CE9}" sibTransId="{D71C0871-4809-4491-98DC-0F208681BAE5}"/>
    <dgm:cxn modelId="{2F14A883-E76E-4391-AB39-53C895D22263}" srcId="{464316CC-780B-4ED2-B8D4-045DFC136D09}" destId="{F790B61F-ED4A-4260-9176-3C5581F4F2CE}" srcOrd="6" destOrd="0" parTransId="{379A8223-F985-4830-8F23-93AED1F77137}" sibTransId="{389C6D96-19C1-445E-852B-E996797F1EDA}"/>
    <dgm:cxn modelId="{946B8786-A91D-4A97-8237-7203FB649AF0}" srcId="{464316CC-780B-4ED2-B8D4-045DFC136D09}" destId="{60241BD5-E2A1-4E82-B62A-918DDC5B99DD}" srcOrd="7" destOrd="0" parTransId="{064FB2A3-BC31-4D36-9BF3-7FF0D7ABA535}" sibTransId="{AF86A572-B7A5-4152-920C-7863050F8919}"/>
    <dgm:cxn modelId="{84932197-94F7-42D9-B2B9-E0A73B055358}" type="presOf" srcId="{9B41B197-74B1-420B-9E32-638A80F73DB9}" destId="{EFB3AECA-9994-49C1-B341-81A262C19616}" srcOrd="0" destOrd="0" presId="urn:microsoft.com/office/officeart/2005/8/layout/process4"/>
    <dgm:cxn modelId="{11B2EF97-150C-41E5-BD9F-B062D1F3450C}" srcId="{464316CC-780B-4ED2-B8D4-045DFC136D09}" destId="{7F42DE23-A303-4D0C-8303-3F82D574EB7E}" srcOrd="3" destOrd="0" parTransId="{1C0C9B13-FBAD-4003-B308-D626BA4190CD}" sibTransId="{337C1B78-2FDA-45BE-9FDB-7278A09AF2B1}"/>
    <dgm:cxn modelId="{C3C6E3BE-E40D-485D-952D-1E60AB24B4F9}" type="presOf" srcId="{464316CC-780B-4ED2-B8D4-045DFC136D09}" destId="{50E83C92-3FAB-4700-9786-0D15EE9FB057}" srcOrd="0" destOrd="0" presId="urn:microsoft.com/office/officeart/2005/8/layout/process4"/>
    <dgm:cxn modelId="{C40266BF-974B-4627-8C03-68DC52731E2B}" type="presOf" srcId="{53247ACD-0629-40CB-BA56-03A40C0957F3}" destId="{649CC3F0-F9A5-4976-8FCA-CB8D91F08D29}" srcOrd="0" destOrd="0" presId="urn:microsoft.com/office/officeart/2005/8/layout/process4"/>
    <dgm:cxn modelId="{E01636C5-BDC1-460C-9143-9C902563AEAA}" srcId="{464316CC-780B-4ED2-B8D4-045DFC136D09}" destId="{6F0BBAB2-192E-483A-A1DC-8C3D4EA7C8DB}" srcOrd="2" destOrd="0" parTransId="{F36A1015-B659-4B8C-8D18-716D8DAD5436}" sibTransId="{FDE65302-C9F3-438A-B9DD-EE4E8F68AFC8}"/>
    <dgm:cxn modelId="{353EDAC9-F089-433C-99B7-C9F0D86266BE}" srcId="{464316CC-780B-4ED2-B8D4-045DFC136D09}" destId="{53247ACD-0629-40CB-BA56-03A40C0957F3}" srcOrd="1" destOrd="0" parTransId="{EA3CEC27-6867-4340-9505-C4E8F5875D2C}" sibTransId="{D3744A3A-3973-4D36-BA24-F2EEC3EBC9F4}"/>
    <dgm:cxn modelId="{C44F9DD5-8156-4268-8025-7EFE1E442BAE}" type="presOf" srcId="{F790B61F-ED4A-4260-9176-3C5581F4F2CE}" destId="{89916D89-C7E3-45D6-BEDE-4E196B53EF83}" srcOrd="0" destOrd="0" presId="urn:microsoft.com/office/officeart/2005/8/layout/process4"/>
    <dgm:cxn modelId="{BEE7B8E3-C3B6-40E0-A527-135A236D13CB}" type="presOf" srcId="{60241BD5-E2A1-4E82-B62A-918DDC5B99DD}" destId="{09F62B8C-A9F5-4F49-B8BB-93B171B7B201}" srcOrd="0" destOrd="0" presId="urn:microsoft.com/office/officeart/2005/8/layout/process4"/>
    <dgm:cxn modelId="{327A51E6-FDA3-488E-849F-0D35526E5BDA}" type="presOf" srcId="{579C267A-AAD8-4863-8E6E-9EF5AC407894}" destId="{E8F9D1CA-BDB7-41B6-9E52-E265461FD1C1}" srcOrd="0" destOrd="0" presId="urn:microsoft.com/office/officeart/2005/8/layout/process4"/>
    <dgm:cxn modelId="{6C30025A-8C28-4DF1-A9EE-CAC378E9F84C}" type="presParOf" srcId="{50E83C92-3FAB-4700-9786-0D15EE9FB057}" destId="{B79F255F-2212-4413-B3F6-C09F1CC87041}" srcOrd="0" destOrd="0" presId="urn:microsoft.com/office/officeart/2005/8/layout/process4"/>
    <dgm:cxn modelId="{CBE81FF9-BAB7-4619-9FB2-BEBEB0F9B64B}" type="presParOf" srcId="{B79F255F-2212-4413-B3F6-C09F1CC87041}" destId="{09F62B8C-A9F5-4F49-B8BB-93B171B7B201}" srcOrd="0" destOrd="0" presId="urn:microsoft.com/office/officeart/2005/8/layout/process4"/>
    <dgm:cxn modelId="{5F7FBF8B-A2F7-4022-A137-BC1586BF9FA0}" type="presParOf" srcId="{50E83C92-3FAB-4700-9786-0D15EE9FB057}" destId="{D3ED4508-DD19-4465-ACA9-09270011B441}" srcOrd="1" destOrd="0" presId="urn:microsoft.com/office/officeart/2005/8/layout/process4"/>
    <dgm:cxn modelId="{BBD35BFD-2C56-41A0-AE80-07A54DEABA17}" type="presParOf" srcId="{50E83C92-3FAB-4700-9786-0D15EE9FB057}" destId="{FBCA9390-AB30-430C-B514-DDB147EC6509}" srcOrd="2" destOrd="0" presId="urn:microsoft.com/office/officeart/2005/8/layout/process4"/>
    <dgm:cxn modelId="{36A873EB-08F2-4529-B97C-D1830B7B3D74}" type="presParOf" srcId="{FBCA9390-AB30-430C-B514-DDB147EC6509}" destId="{89916D89-C7E3-45D6-BEDE-4E196B53EF83}" srcOrd="0" destOrd="0" presId="urn:microsoft.com/office/officeart/2005/8/layout/process4"/>
    <dgm:cxn modelId="{ECA4EF3A-185F-445E-9480-5530E4131DD2}" type="presParOf" srcId="{50E83C92-3FAB-4700-9786-0D15EE9FB057}" destId="{6EE54BA8-F87A-4EAE-9469-A1B8C972D68A}" srcOrd="3" destOrd="0" presId="urn:microsoft.com/office/officeart/2005/8/layout/process4"/>
    <dgm:cxn modelId="{34CF5AD6-8F56-4C1E-BBFD-0843DBD619E3}" type="presParOf" srcId="{50E83C92-3FAB-4700-9786-0D15EE9FB057}" destId="{193785BA-FBB4-4250-85EB-59D687B3CCE5}" srcOrd="4" destOrd="0" presId="urn:microsoft.com/office/officeart/2005/8/layout/process4"/>
    <dgm:cxn modelId="{6DD4D628-0C29-4C95-AF8C-5787602B26EE}" type="presParOf" srcId="{193785BA-FBB4-4250-85EB-59D687B3CCE5}" destId="{EFB3AECA-9994-49C1-B341-81A262C19616}" srcOrd="0" destOrd="0" presId="urn:microsoft.com/office/officeart/2005/8/layout/process4"/>
    <dgm:cxn modelId="{165EEB44-B236-4438-A357-06A5D2AC0B6D}" type="presParOf" srcId="{50E83C92-3FAB-4700-9786-0D15EE9FB057}" destId="{9BEBAAE6-9F50-4715-98D7-66D3F64CCEB9}" srcOrd="5" destOrd="0" presId="urn:microsoft.com/office/officeart/2005/8/layout/process4"/>
    <dgm:cxn modelId="{3053223D-0B05-4D67-AC89-F87CAE0396AF}" type="presParOf" srcId="{50E83C92-3FAB-4700-9786-0D15EE9FB057}" destId="{E9495CCB-B38B-4B2E-9931-76D5B555699D}" srcOrd="6" destOrd="0" presId="urn:microsoft.com/office/officeart/2005/8/layout/process4"/>
    <dgm:cxn modelId="{01C19C73-99EA-451D-97FE-B2B83AE62A88}" type="presParOf" srcId="{E9495CCB-B38B-4B2E-9931-76D5B555699D}" destId="{E8F9D1CA-BDB7-41B6-9E52-E265461FD1C1}" srcOrd="0" destOrd="0" presId="urn:microsoft.com/office/officeart/2005/8/layout/process4"/>
    <dgm:cxn modelId="{AD632BEB-3CF9-48C3-B913-702966E36299}" type="presParOf" srcId="{50E83C92-3FAB-4700-9786-0D15EE9FB057}" destId="{0FE141D3-4CDE-4BAF-B3E1-F48075454E8A}" srcOrd="7" destOrd="0" presId="urn:microsoft.com/office/officeart/2005/8/layout/process4"/>
    <dgm:cxn modelId="{F604DA9A-DFE0-452E-8026-DBE092360C22}" type="presParOf" srcId="{50E83C92-3FAB-4700-9786-0D15EE9FB057}" destId="{190C8F8F-BCC3-46DC-9BBB-BF0B6118106C}" srcOrd="8" destOrd="0" presId="urn:microsoft.com/office/officeart/2005/8/layout/process4"/>
    <dgm:cxn modelId="{4252FB10-152F-431F-80FE-2EBF18EDDD06}" type="presParOf" srcId="{190C8F8F-BCC3-46DC-9BBB-BF0B6118106C}" destId="{CA2EB53D-BA37-4049-849E-01BAF008CC7E}" srcOrd="0" destOrd="0" presId="urn:microsoft.com/office/officeart/2005/8/layout/process4"/>
    <dgm:cxn modelId="{5A7C99A0-B011-449B-8B71-2B91509FD47A}" type="presParOf" srcId="{50E83C92-3FAB-4700-9786-0D15EE9FB057}" destId="{AD225188-D740-42F7-9F74-1914C3A4248A}" srcOrd="9" destOrd="0" presId="urn:microsoft.com/office/officeart/2005/8/layout/process4"/>
    <dgm:cxn modelId="{8F58066F-0552-46F4-A8E0-17888C28C7D1}" type="presParOf" srcId="{50E83C92-3FAB-4700-9786-0D15EE9FB057}" destId="{2F6F7675-53DB-4EAF-9F34-7A78A9AEB134}" srcOrd="10" destOrd="0" presId="urn:microsoft.com/office/officeart/2005/8/layout/process4"/>
    <dgm:cxn modelId="{8B5257C6-1A52-48DD-BCDA-FA72E6506023}" type="presParOf" srcId="{2F6F7675-53DB-4EAF-9F34-7A78A9AEB134}" destId="{B89C274F-EE3C-48D1-8ED5-BDEF3BB709BE}" srcOrd="0" destOrd="0" presId="urn:microsoft.com/office/officeart/2005/8/layout/process4"/>
    <dgm:cxn modelId="{263B95B5-6AF4-4CDB-BDF4-440D657512D6}" type="presParOf" srcId="{50E83C92-3FAB-4700-9786-0D15EE9FB057}" destId="{B78DA798-3183-4140-B2AA-2DB8DB4D280E}" srcOrd="11" destOrd="0" presId="urn:microsoft.com/office/officeart/2005/8/layout/process4"/>
    <dgm:cxn modelId="{40BA4393-BF16-40AA-932F-67B681A7E838}" type="presParOf" srcId="{50E83C92-3FAB-4700-9786-0D15EE9FB057}" destId="{567DF92F-408F-4B74-B5A6-28390063A528}" srcOrd="12" destOrd="0" presId="urn:microsoft.com/office/officeart/2005/8/layout/process4"/>
    <dgm:cxn modelId="{F9BE2EE7-B248-4068-8F20-3D021A4EF52C}" type="presParOf" srcId="{567DF92F-408F-4B74-B5A6-28390063A528}" destId="{649CC3F0-F9A5-4976-8FCA-CB8D91F08D29}" srcOrd="0" destOrd="0" presId="urn:microsoft.com/office/officeart/2005/8/layout/process4"/>
    <dgm:cxn modelId="{FA56837C-67CA-48EF-8A29-792FB7781F2C}" type="presParOf" srcId="{50E83C92-3FAB-4700-9786-0D15EE9FB057}" destId="{3493AB70-DA06-4F0D-8F9E-668FE68157B1}" srcOrd="13" destOrd="0" presId="urn:microsoft.com/office/officeart/2005/8/layout/process4"/>
    <dgm:cxn modelId="{530D2961-4930-463A-8428-03EE0284E3EA}" type="presParOf" srcId="{50E83C92-3FAB-4700-9786-0D15EE9FB057}" destId="{B32AA278-750C-4F7D-A968-EEAE2C1590C0}" srcOrd="14" destOrd="0" presId="urn:microsoft.com/office/officeart/2005/8/layout/process4"/>
    <dgm:cxn modelId="{1E7EC287-2996-4967-95DA-60258089F825}" type="presParOf" srcId="{B32AA278-750C-4F7D-A968-EEAE2C1590C0}" destId="{AD6BE499-80A1-4385-AD12-C351DDE67F5D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F62B8C-A9F5-4F49-B8BB-93B171B7B201}">
      <dsp:nvSpPr>
        <dsp:cNvPr id="0" name=""/>
        <dsp:cNvSpPr/>
      </dsp:nvSpPr>
      <dsp:spPr>
        <a:xfrm>
          <a:off x="0" y="5674925"/>
          <a:ext cx="6965072" cy="415768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Notice of Approval in Local Paper</a:t>
          </a:r>
          <a:endParaRPr lang="en-CA" sz="2400" kern="1200" dirty="0">
            <a:solidFill>
              <a:schemeClr val="tx1"/>
            </a:solidFill>
          </a:endParaRPr>
        </a:p>
      </dsp:txBody>
      <dsp:txXfrm>
        <a:off x="0" y="5674925"/>
        <a:ext cx="6965072" cy="415768"/>
      </dsp:txXfrm>
    </dsp:sp>
    <dsp:sp modelId="{89916D89-C7E3-45D6-BEDE-4E196B53EF83}">
      <dsp:nvSpPr>
        <dsp:cNvPr id="0" name=""/>
        <dsp:cNvSpPr/>
      </dsp:nvSpPr>
      <dsp:spPr>
        <a:xfrm rot="10800000">
          <a:off x="0" y="5041709"/>
          <a:ext cx="6965072" cy="639452"/>
        </a:xfrm>
        <a:prstGeom prst="upArrowCallout">
          <a:avLst/>
        </a:prstGeom>
        <a:solidFill>
          <a:schemeClr val="bg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Ministerial Approval</a:t>
          </a:r>
        </a:p>
      </dsp:txBody>
      <dsp:txXfrm rot="10800000">
        <a:off x="0" y="5041709"/>
        <a:ext cx="6965072" cy="415497"/>
      </dsp:txXfrm>
    </dsp:sp>
    <dsp:sp modelId="{EFB3AECA-9994-49C1-B341-81A262C19616}">
      <dsp:nvSpPr>
        <dsp:cNvPr id="0" name=""/>
        <dsp:cNvSpPr/>
      </dsp:nvSpPr>
      <dsp:spPr>
        <a:xfrm rot="10800000">
          <a:off x="0" y="4083492"/>
          <a:ext cx="6965072" cy="980356"/>
        </a:xfrm>
        <a:prstGeom prst="upArrowCallout">
          <a:avLst/>
        </a:prstGeom>
        <a:solidFill>
          <a:schemeClr val="bg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Council completes Public Hearing and holds Second Reading (July 27*)</a:t>
          </a:r>
          <a:endParaRPr lang="en-CA" sz="2400" kern="1200" dirty="0">
            <a:solidFill>
              <a:schemeClr val="tx1"/>
            </a:solidFill>
          </a:endParaRPr>
        </a:p>
      </dsp:txBody>
      <dsp:txXfrm rot="10800000">
        <a:off x="0" y="4083492"/>
        <a:ext cx="6965072" cy="637006"/>
      </dsp:txXfrm>
    </dsp:sp>
    <dsp:sp modelId="{E8F9D1CA-BDB7-41B6-9E52-E265461FD1C1}">
      <dsp:nvSpPr>
        <dsp:cNvPr id="0" name=""/>
        <dsp:cNvSpPr/>
      </dsp:nvSpPr>
      <dsp:spPr>
        <a:xfrm rot="10800000">
          <a:off x="0" y="3025821"/>
          <a:ext cx="6965072" cy="1037805"/>
        </a:xfrm>
        <a:prstGeom prst="upArrowCallou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solidFill>
                <a:schemeClr val="tx1"/>
              </a:solidFill>
            </a:rPr>
            <a:t>Public Hearing held and </a:t>
          </a:r>
          <a:r>
            <a:rPr lang="en-US" sz="2400" kern="1200" dirty="0">
              <a:solidFill>
                <a:schemeClr val="tx1"/>
              </a:solidFill>
            </a:rPr>
            <a:t>adjourned to next meeting of Council (June 22*)</a:t>
          </a:r>
        </a:p>
      </dsp:txBody>
      <dsp:txXfrm rot="10800000">
        <a:off x="0" y="3025821"/>
        <a:ext cx="6965072" cy="674335"/>
      </dsp:txXfrm>
    </dsp:sp>
    <dsp:sp modelId="{CA2EB53D-BA37-4049-849E-01BAF008CC7E}">
      <dsp:nvSpPr>
        <dsp:cNvPr id="0" name=""/>
        <dsp:cNvSpPr/>
      </dsp:nvSpPr>
      <dsp:spPr>
        <a:xfrm rot="10800000">
          <a:off x="0" y="2402804"/>
          <a:ext cx="6965072" cy="639452"/>
        </a:xfrm>
        <a:prstGeom prst="upArrowCallou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Regional Council First Reading (May 25*)</a:t>
          </a:r>
          <a:endParaRPr lang="en-CA" sz="2400" kern="1200" dirty="0">
            <a:solidFill>
              <a:schemeClr val="tx1"/>
            </a:solidFill>
          </a:endParaRPr>
        </a:p>
      </dsp:txBody>
      <dsp:txXfrm rot="10800000">
        <a:off x="0" y="2402804"/>
        <a:ext cx="6965072" cy="415497"/>
      </dsp:txXfrm>
    </dsp:sp>
    <dsp:sp modelId="{B89C274F-EE3C-48D1-8ED5-BDEF3BB709BE}">
      <dsp:nvSpPr>
        <dsp:cNvPr id="0" name=""/>
        <dsp:cNvSpPr/>
      </dsp:nvSpPr>
      <dsp:spPr>
        <a:xfrm rot="10800000">
          <a:off x="0" y="1268719"/>
          <a:ext cx="6965072" cy="1140322"/>
        </a:xfrm>
        <a:prstGeom prst="upArrowCallou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solidFill>
                <a:schemeClr val="tx1"/>
              </a:solidFill>
            </a:rPr>
            <a:t> </a:t>
          </a:r>
          <a:r>
            <a:rPr lang="en-US" sz="2400" kern="1200" dirty="0">
              <a:solidFill>
                <a:schemeClr val="tx1"/>
              </a:solidFill>
            </a:rPr>
            <a:t>PAC receives staff report and PIM Notes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solidFill>
                <a:schemeClr val="tx1"/>
              </a:solidFill>
            </a:rPr>
            <a:t>PAC Review and Recommendation – May 13</a:t>
          </a:r>
        </a:p>
      </dsp:txBody>
      <dsp:txXfrm rot="10800000">
        <a:off x="0" y="1268719"/>
        <a:ext cx="6965072" cy="740947"/>
      </dsp:txXfrm>
    </dsp:sp>
    <dsp:sp modelId="{649CC3F0-F9A5-4976-8FCA-CB8D91F08D29}">
      <dsp:nvSpPr>
        <dsp:cNvPr id="0" name=""/>
        <dsp:cNvSpPr/>
      </dsp:nvSpPr>
      <dsp:spPr>
        <a:xfrm rot="10800000">
          <a:off x="0" y="635503"/>
          <a:ext cx="6965072" cy="639452"/>
        </a:xfrm>
        <a:prstGeom prst="upArrowCallou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1" kern="1200" dirty="0">
              <a:solidFill>
                <a:schemeClr val="tx1"/>
              </a:solidFill>
            </a:rPr>
            <a:t>Public Information Meeting – April 22</a:t>
          </a:r>
          <a:endParaRPr lang="en-US" sz="2400" b="1" kern="1200" dirty="0">
            <a:solidFill>
              <a:schemeClr val="tx1"/>
            </a:solidFill>
          </a:endParaRPr>
        </a:p>
      </dsp:txBody>
      <dsp:txXfrm rot="10800000">
        <a:off x="0" y="635503"/>
        <a:ext cx="6965072" cy="415497"/>
      </dsp:txXfrm>
    </dsp:sp>
    <dsp:sp modelId="{AD6BE499-80A1-4385-AD12-C351DDE67F5D}">
      <dsp:nvSpPr>
        <dsp:cNvPr id="0" name=""/>
        <dsp:cNvSpPr/>
      </dsp:nvSpPr>
      <dsp:spPr>
        <a:xfrm rot="10800000">
          <a:off x="0" y="0"/>
          <a:ext cx="6965072" cy="639452"/>
        </a:xfrm>
        <a:prstGeom prst="upArrowCallou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2">
                  <a:lumMod val="75000"/>
                </a:schemeClr>
              </a:solidFill>
            </a:rPr>
            <a:t>Staff Review</a:t>
          </a:r>
        </a:p>
      </dsp:txBody>
      <dsp:txXfrm rot="10800000">
        <a:off x="0" y="0"/>
        <a:ext cx="6965072" cy="415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BFFC3E-02C2-4847-BB29-AE0AFA7B3B81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4"/>
            <a:ext cx="7437120" cy="2760346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A755094-932F-4CDD-8D3F-7922F79AC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852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55094-932F-4CDD-8D3F-7922F79ACFE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21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55094-932F-4CDD-8D3F-7922F79ACF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639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55094-932F-4CDD-8D3F-7922F79ACF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82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55094-932F-4CDD-8D3F-7922F79ACFE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9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2853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102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8462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85368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4447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23871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17002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7075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124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59175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673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90272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2419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67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6574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0661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17397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EAEB64F-CB63-4C69-9B0C-A529A2D45D5C}"/>
              </a:ext>
            </a:extLst>
          </p:cNvPr>
          <p:cNvSpPr txBox="1"/>
          <p:nvPr/>
        </p:nvSpPr>
        <p:spPr>
          <a:xfrm>
            <a:off x="1169422" y="4183896"/>
            <a:ext cx="812447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65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Suites</a:t>
            </a:r>
          </a:p>
          <a:p>
            <a:pPr algn="ctr"/>
            <a:r>
              <a:rPr lang="en-US" sz="3000" b="1" dirty="0">
                <a:solidFill>
                  <a:srgbClr val="065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West Hants</a:t>
            </a:r>
          </a:p>
          <a:p>
            <a:pPr algn="ctr"/>
            <a:endParaRPr lang="en-US" sz="3000" b="1" dirty="0">
              <a:solidFill>
                <a:srgbClr val="0657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April 22, 2021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6FBE4A-7807-45EE-B0A5-7AA751EF2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687" y="1109272"/>
            <a:ext cx="4663948" cy="265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76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00EED1E-51D8-4421-8256-CCEDFE6FE326}"/>
              </a:ext>
            </a:extLst>
          </p:cNvPr>
          <p:cNvSpPr txBox="1"/>
          <p:nvPr/>
        </p:nvSpPr>
        <p:spPr>
          <a:xfrm>
            <a:off x="677333" y="609600"/>
            <a:ext cx="80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065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endParaRPr lang="en-US" sz="3000" b="1" i="1" dirty="0">
              <a:solidFill>
                <a:srgbClr val="0657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0675B9-1EDD-49A6-B034-2C1681FA783F}"/>
              </a:ext>
            </a:extLst>
          </p:cNvPr>
          <p:cNvSpPr txBox="1">
            <a:spLocks/>
          </p:cNvSpPr>
          <p:nvPr/>
        </p:nvSpPr>
        <p:spPr>
          <a:xfrm>
            <a:off x="677333" y="1873770"/>
            <a:ext cx="8669866" cy="44820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the fall of 2020, the West Hants Housing Coalition approached West Hants Regional Municipality (WHRM) staff to consider options to improve the amount of affordable housing in the Region.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Staff categorized options as short, medium, and long-term depending on the amount of staff time required.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One of the short-term options was to permit secondary suites in single and two-unit dwellings and align the definition of secondary suites with the National Building Code (NBC) definition.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On December 11, 2020 the Family Resource Centre, which is a member of the West Hants Housing Coalition</a:t>
            </a:r>
            <a:r>
              <a:rPr lang="en-US" sz="2000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and located in Windsor, applied for the amendment to all planning documents in West Hants Regional Municipality</a:t>
            </a:r>
          </a:p>
        </p:txBody>
      </p:sp>
    </p:spTree>
    <p:extLst>
      <p:ext uri="{BB962C8B-B14F-4D97-AF65-F5344CB8AC3E}">
        <p14:creationId xmlns:p14="http://schemas.microsoft.com/office/powerpoint/2010/main" val="464492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00EED1E-51D8-4421-8256-CCEDFE6FE326}"/>
              </a:ext>
            </a:extLst>
          </p:cNvPr>
          <p:cNvSpPr txBox="1"/>
          <p:nvPr/>
        </p:nvSpPr>
        <p:spPr>
          <a:xfrm>
            <a:off x="677333" y="609600"/>
            <a:ext cx="80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065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a Secondary Suite?</a:t>
            </a:r>
            <a:endParaRPr lang="en-US" sz="3000" b="1" i="1" dirty="0">
              <a:solidFill>
                <a:srgbClr val="0657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0675B9-1EDD-49A6-B034-2C1681FA783F}"/>
              </a:ext>
            </a:extLst>
          </p:cNvPr>
          <p:cNvSpPr txBox="1">
            <a:spLocks/>
          </p:cNvSpPr>
          <p:nvPr/>
        </p:nvSpPr>
        <p:spPr>
          <a:xfrm>
            <a:off x="677334" y="2068643"/>
            <a:ext cx="8669866" cy="452703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</p:txBody>
      </p:sp>
      <p:pic>
        <p:nvPicPr>
          <p:cNvPr id="1026" name="Picture 2" descr="About Secondary Suites">
            <a:extLst>
              <a:ext uri="{FF2B5EF4-FFF2-40B4-BE49-F238E27FC236}">
                <a16:creationId xmlns:a16="http://schemas.microsoft.com/office/drawing/2014/main" id="{8F46378A-84ED-47F1-876C-6512C7B963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735" y="1486305"/>
            <a:ext cx="7613884" cy="451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45D632-0F1D-4C26-A5BB-3C07E8C63DCD}"/>
              </a:ext>
            </a:extLst>
          </p:cNvPr>
          <p:cNvSpPr txBox="1"/>
          <p:nvPr/>
        </p:nvSpPr>
        <p:spPr>
          <a:xfrm>
            <a:off x="5282645" y="6370708"/>
            <a:ext cx="4064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https://www.vaughan.ca/services/secondary_suites/Pages/About.aspx</a:t>
            </a:r>
          </a:p>
        </p:txBody>
      </p:sp>
    </p:spTree>
    <p:extLst>
      <p:ext uri="{BB962C8B-B14F-4D97-AF65-F5344CB8AC3E}">
        <p14:creationId xmlns:p14="http://schemas.microsoft.com/office/powerpoint/2010/main" val="324881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D662D-7608-40B5-AA07-8083ECF4A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National Building Code (NBC)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4F832-8DDE-49F6-99C8-B3D03EB93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75122"/>
          </a:xfrm>
        </p:spPr>
        <p:txBody>
          <a:bodyPr>
            <a:normAutofit/>
          </a:bodyPr>
          <a:lstStyle/>
          <a:p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secondary suite as defined in the NBC is </a:t>
            </a:r>
            <a:r>
              <a:rPr lang="en-CA" sz="2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self-contained dwelling unit with a limited floor area which is contained within a house or another building which contains only residential occupancies. The Secondary Suite and the Main Suite must constitute a single real estate entity.</a:t>
            </a: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size of a suite is limited to 80% of the total floor area of the main dwelling unit or a maximum of 861 ft</a:t>
            </a:r>
            <a:r>
              <a:rPr lang="en-CA" sz="20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(80 m</a:t>
            </a:r>
            <a:r>
              <a:rPr lang="en-CA" sz="20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West Hants Municipal Planning Strategy (WHMPS) refers to secondary suites as accessory apartments and only permits them in the Single Unit Residential (R-1) zone. The maximum size for accessory apartments is 700 </a:t>
            </a: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ft</a:t>
            </a:r>
            <a:r>
              <a:rPr lang="en-CA" sz="20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(65</a:t>
            </a: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r>
              <a:rPr lang="en-CA" sz="20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in West Hants which is smaller than the NBC.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0084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5C2BF-F5AE-416E-B9B3-5DBB56EAF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7473"/>
          </a:xfrm>
        </p:spPr>
        <p:txBody>
          <a:bodyPr/>
          <a:lstStyle/>
          <a:p>
            <a:r>
              <a:rPr lang="en-US" b="1" i="1" dirty="0"/>
              <a:t>Considerations to Remove Barriers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D7794-098D-4A1E-AA07-4EE8BCD9B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Parking</a:t>
            </a:r>
          </a:p>
          <a:p>
            <a:r>
              <a:rPr lang="en-US" sz="2000" dirty="0"/>
              <a:t>Lot coverage</a:t>
            </a:r>
          </a:p>
          <a:p>
            <a:r>
              <a:rPr lang="en-US" sz="2000" dirty="0"/>
              <a:t>Permitting more than one (1) secondary suite per lot for two-unit dwellings</a:t>
            </a:r>
          </a:p>
          <a:p>
            <a:r>
              <a:rPr lang="en-US" sz="2000" dirty="0"/>
              <a:t>Permitting secondary suites in any zone but only in single and two-unit dwellings</a:t>
            </a:r>
          </a:p>
        </p:txBody>
      </p:sp>
    </p:spTree>
    <p:extLst>
      <p:ext uri="{BB962C8B-B14F-4D97-AF65-F5344CB8AC3E}">
        <p14:creationId xmlns:p14="http://schemas.microsoft.com/office/powerpoint/2010/main" val="735736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2F02F-AD31-4E91-9923-A56B412B3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1B90B-65EE-4684-A1D5-809813028A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/>
              <a:t>Policy 16.3.1 </a:t>
            </a:r>
            <a:r>
              <a:rPr lang="en-US" sz="2000" dirty="0"/>
              <a:t>states general criteria in West Hants for amendments and development agreements.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678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00EED1E-51D8-4421-8256-CCEDFE6FE326}"/>
              </a:ext>
            </a:extLst>
          </p:cNvPr>
          <p:cNvSpPr txBox="1"/>
          <p:nvPr/>
        </p:nvSpPr>
        <p:spPr>
          <a:xfrm>
            <a:off x="677333" y="609600"/>
            <a:ext cx="80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065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n-US" sz="3000" b="1" i="1" dirty="0">
              <a:solidFill>
                <a:srgbClr val="0657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5">
            <a:extLst>
              <a:ext uri="{FF2B5EF4-FFF2-40B4-BE49-F238E27FC236}">
                <a16:creationId xmlns:a16="http://schemas.microsoft.com/office/drawing/2014/main" id="{0505E5E3-E623-4CC8-BA6E-636B10F1B1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8969191"/>
              </p:ext>
            </p:extLst>
          </p:nvPr>
        </p:nvGraphicFramePr>
        <p:xfrm>
          <a:off x="2961807" y="461728"/>
          <a:ext cx="6965072" cy="6092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E2DF674-D7CA-4193-BECE-5693BA5DC5F1}"/>
              </a:ext>
            </a:extLst>
          </p:cNvPr>
          <p:cNvSpPr txBox="1"/>
          <p:nvPr/>
        </p:nvSpPr>
        <p:spPr>
          <a:xfrm>
            <a:off x="285521" y="1997839"/>
            <a:ext cx="2439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cs typeface="Arial" pitchFamily="34" charset="0"/>
              </a:rPr>
              <a:t>Notice was placed in the local paper, Facebook, and the Municipal Website.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290200-5C94-4983-A8B2-7FCEE349E45C}"/>
              </a:ext>
            </a:extLst>
          </p:cNvPr>
          <p:cNvSpPr txBox="1"/>
          <p:nvPr/>
        </p:nvSpPr>
        <p:spPr>
          <a:xfrm>
            <a:off x="390452" y="5270851"/>
            <a:ext cx="2439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cs typeface="Arial" pitchFamily="34" charset="0"/>
              </a:rPr>
              <a:t>*anticipated dates final dates will be set by Council</a:t>
            </a:r>
          </a:p>
        </p:txBody>
      </p:sp>
    </p:spTree>
    <p:extLst>
      <p:ext uri="{BB962C8B-B14F-4D97-AF65-F5344CB8AC3E}">
        <p14:creationId xmlns:p14="http://schemas.microsoft.com/office/powerpoint/2010/main" val="3848058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001F0-E25F-45F2-A39D-50C522054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61A92-549B-4F67-9FCB-9C9C2BC1A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38265"/>
            <a:ext cx="8596668" cy="4725909"/>
          </a:xfrm>
        </p:spPr>
        <p:txBody>
          <a:bodyPr>
            <a:normAutofit/>
          </a:bodyPr>
          <a:lstStyle/>
          <a:p>
            <a:r>
              <a:rPr lang="en-US" sz="2400" dirty="0"/>
              <a:t>Comments and questions can be submitted by the public until May 6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  <a:endParaRPr lang="en-US" sz="2400" baseline="30000" dirty="0"/>
          </a:p>
          <a:p>
            <a:r>
              <a:rPr lang="en-US" sz="2400" dirty="0"/>
              <a:t>All correspondences should be sent to:</a:t>
            </a:r>
          </a:p>
          <a:p>
            <a:pPr marL="0" indent="0">
              <a:buNone/>
            </a:pPr>
            <a:r>
              <a:rPr lang="en-US" sz="2400" dirty="0"/>
              <a:t>	Planner Shah</a:t>
            </a:r>
          </a:p>
          <a:p>
            <a:pPr marL="0" indent="0">
              <a:buNone/>
            </a:pPr>
            <a:r>
              <a:rPr lang="en-US" sz="2400" dirty="0"/>
              <a:t>	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944D78-E248-42A3-B4B3-9AEA18E1C7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133806"/>
              </p:ext>
            </p:extLst>
          </p:nvPr>
        </p:nvGraphicFramePr>
        <p:xfrm>
          <a:off x="1176951" y="3623422"/>
          <a:ext cx="8292973" cy="231565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64324">
                  <a:extLst>
                    <a:ext uri="{9D8B030D-6E8A-4147-A177-3AD203B41FA5}">
                      <a16:colId xmlns:a16="http://schemas.microsoft.com/office/drawing/2014/main" val="860974267"/>
                    </a:ext>
                  </a:extLst>
                </a:gridCol>
                <a:gridCol w="5528649">
                  <a:extLst>
                    <a:ext uri="{9D8B030D-6E8A-4147-A177-3AD203B41FA5}">
                      <a16:colId xmlns:a16="http://schemas.microsoft.com/office/drawing/2014/main" val="78844035"/>
                    </a:ext>
                  </a:extLst>
                </a:gridCol>
              </a:tblGrid>
              <a:tr h="455105">
                <a:tc>
                  <a:txBody>
                    <a:bodyPr/>
                    <a:lstStyle/>
                    <a:p>
                      <a:pPr marL="4191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Phone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902-798-8391 ext. 118</a:t>
                      </a:r>
                      <a:endParaRPr lang="en-US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4855761"/>
                  </a:ext>
                </a:extLst>
              </a:tr>
              <a:tr h="455105">
                <a:tc>
                  <a:txBody>
                    <a:bodyPr/>
                    <a:lstStyle/>
                    <a:p>
                      <a:pPr marL="4191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Email</a:t>
                      </a:r>
                      <a:endParaRPr lang="en-US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sshah@westhants.ca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5777213"/>
                  </a:ext>
                </a:extLst>
              </a:tr>
              <a:tr h="950337">
                <a:tc>
                  <a:txBody>
                    <a:bodyPr/>
                    <a:lstStyle/>
                    <a:p>
                      <a:pPr marL="4191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Mail</a:t>
                      </a:r>
                      <a:endParaRPr lang="en-US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76 Morison Drive, PO Box 3000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Windsor NS B0N 2T0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8995637"/>
                  </a:ext>
                </a:extLst>
              </a:tr>
              <a:tr h="455105">
                <a:tc>
                  <a:txBody>
                    <a:bodyPr/>
                    <a:lstStyle/>
                    <a:p>
                      <a:pPr marL="4191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Drop box</a:t>
                      </a:r>
                      <a:endParaRPr lang="en-US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Regional office at 76 Morison Drive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9377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472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3BF22C-8652-416B-893D-600A023381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923" y="2137500"/>
            <a:ext cx="4537979" cy="25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75077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Custom 3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065776"/>
      </a:accent1>
      <a:accent2>
        <a:srgbClr val="609B7A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493</Words>
  <Application>Microsoft Office PowerPoint</Application>
  <PresentationFormat>Widescreen</PresentationFormat>
  <Paragraphs>52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 3</vt:lpstr>
      <vt:lpstr>Facet</vt:lpstr>
      <vt:lpstr>PowerPoint Presentation</vt:lpstr>
      <vt:lpstr>PowerPoint Presentation</vt:lpstr>
      <vt:lpstr>PowerPoint Presentation</vt:lpstr>
      <vt:lpstr>National Building Code (NBC)</vt:lpstr>
      <vt:lpstr>Considerations to Remove Barriers</vt:lpstr>
      <vt:lpstr>Policy</vt:lpstr>
      <vt:lpstr>PowerPoint Presentation</vt:lpstr>
      <vt:lpstr>Process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Saira Shah</dc:creator>
  <cp:lastModifiedBy>Saira Shah</cp:lastModifiedBy>
  <cp:revision>18</cp:revision>
  <dcterms:created xsi:type="dcterms:W3CDTF">2021-01-19T14:12:34Z</dcterms:created>
  <dcterms:modified xsi:type="dcterms:W3CDTF">2021-04-22T18:37:26Z</dcterms:modified>
</cp:coreProperties>
</file>