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22"/>
  </p:notesMasterIdLst>
  <p:sldIdLst>
    <p:sldId id="354" r:id="rId2"/>
    <p:sldId id="285" r:id="rId3"/>
    <p:sldId id="374" r:id="rId4"/>
    <p:sldId id="376" r:id="rId5"/>
    <p:sldId id="375" r:id="rId6"/>
    <p:sldId id="405" r:id="rId7"/>
    <p:sldId id="377" r:id="rId8"/>
    <p:sldId id="415" r:id="rId9"/>
    <p:sldId id="406" r:id="rId10"/>
    <p:sldId id="408" r:id="rId11"/>
    <p:sldId id="383" r:id="rId12"/>
    <p:sldId id="404" r:id="rId13"/>
    <p:sldId id="394" r:id="rId14"/>
    <p:sldId id="409" r:id="rId15"/>
    <p:sldId id="410" r:id="rId16"/>
    <p:sldId id="411" r:id="rId17"/>
    <p:sldId id="413" r:id="rId18"/>
    <p:sldId id="414" r:id="rId19"/>
    <p:sldId id="388" r:id="rId20"/>
    <p:sldId id="353" r:id="rId21"/>
  </p:sldIdLst>
  <p:sldSz cx="12192000" cy="6858000"/>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776"/>
    <a:srgbClr val="15284B"/>
    <a:srgbClr val="A593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6357" autoAdjust="0"/>
  </p:normalViewPr>
  <p:slideViewPr>
    <p:cSldViewPr snapToGrid="0">
      <p:cViewPr varScale="1">
        <p:scale>
          <a:sx n="106" d="100"/>
          <a:sy n="106" d="100"/>
        </p:scale>
        <p:origin x="42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316CC-780B-4ED2-B8D4-045DFC136D09}"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B326EE7D-2ED7-42F9-84A0-5DC561828BC4}">
      <dgm:prSet phldrT="[Text]" custT="1"/>
      <dgm:spPr>
        <a:solidFill>
          <a:schemeClr val="tx2">
            <a:lumMod val="20000"/>
            <a:lumOff val="80000"/>
          </a:schemeClr>
        </a:solidFill>
      </dgm:spPr>
      <dgm:t>
        <a:bodyPr/>
        <a:lstStyle/>
        <a:p>
          <a:r>
            <a:rPr lang="en-US" sz="2400" dirty="0">
              <a:solidFill>
                <a:schemeClr val="bg2">
                  <a:lumMod val="75000"/>
                </a:schemeClr>
              </a:solidFill>
            </a:rPr>
            <a:t>Staff Review</a:t>
          </a:r>
        </a:p>
      </dgm:t>
    </dgm:pt>
    <dgm:pt modelId="{8E54E4E7-455B-4067-B0D6-180894A31492}" type="parTrans" cxnId="{D1A9AD6E-C702-4E20-BD6B-059DA9B96F68}">
      <dgm:prSet/>
      <dgm:spPr/>
      <dgm:t>
        <a:bodyPr/>
        <a:lstStyle/>
        <a:p>
          <a:endParaRPr lang="en-US" sz="2400">
            <a:solidFill>
              <a:schemeClr val="tx1"/>
            </a:solidFill>
          </a:endParaRPr>
        </a:p>
      </dgm:t>
    </dgm:pt>
    <dgm:pt modelId="{7CF5DCB8-1CAB-4372-818C-942CD854BAD9}" type="sibTrans" cxnId="{D1A9AD6E-C702-4E20-BD6B-059DA9B96F68}">
      <dgm:prSet/>
      <dgm:spPr/>
      <dgm:t>
        <a:bodyPr/>
        <a:lstStyle/>
        <a:p>
          <a:endParaRPr lang="en-US" sz="2400">
            <a:solidFill>
              <a:schemeClr val="tx1"/>
            </a:solidFill>
          </a:endParaRPr>
        </a:p>
      </dgm:t>
    </dgm:pt>
    <dgm:pt modelId="{53247ACD-0629-40CB-BA56-03A40C0957F3}">
      <dgm:prSet phldrT="[Text]" custT="1"/>
      <dgm:spPr>
        <a:solidFill>
          <a:schemeClr val="tx2">
            <a:lumMod val="20000"/>
            <a:lumOff val="80000"/>
          </a:schemeClr>
        </a:solidFill>
      </dgm:spPr>
      <dgm:t>
        <a:bodyPr/>
        <a:lstStyle/>
        <a:p>
          <a:r>
            <a:rPr lang="en-CA" sz="2400" dirty="0">
              <a:solidFill>
                <a:schemeClr val="bg1">
                  <a:lumMod val="65000"/>
                </a:schemeClr>
              </a:solidFill>
            </a:rPr>
            <a:t>Public Information Meeting</a:t>
          </a:r>
          <a:endParaRPr lang="en-US" sz="2400" dirty="0">
            <a:solidFill>
              <a:schemeClr val="bg1">
                <a:lumMod val="65000"/>
              </a:schemeClr>
            </a:solidFill>
          </a:endParaRPr>
        </a:p>
      </dgm:t>
    </dgm:pt>
    <dgm:pt modelId="{EA3CEC27-6867-4340-9505-C4E8F5875D2C}" type="parTrans" cxnId="{353EDAC9-F089-433C-99B7-C9F0D86266BE}">
      <dgm:prSet/>
      <dgm:spPr/>
      <dgm:t>
        <a:bodyPr/>
        <a:lstStyle/>
        <a:p>
          <a:endParaRPr lang="en-US" sz="2400">
            <a:solidFill>
              <a:schemeClr val="tx1"/>
            </a:solidFill>
          </a:endParaRPr>
        </a:p>
      </dgm:t>
    </dgm:pt>
    <dgm:pt modelId="{D3744A3A-3973-4D36-BA24-F2EEC3EBC9F4}" type="sibTrans" cxnId="{353EDAC9-F089-433C-99B7-C9F0D86266BE}">
      <dgm:prSet/>
      <dgm:spPr/>
      <dgm:t>
        <a:bodyPr/>
        <a:lstStyle/>
        <a:p>
          <a:endParaRPr lang="en-US" sz="2400">
            <a:solidFill>
              <a:schemeClr val="tx1"/>
            </a:solidFill>
          </a:endParaRPr>
        </a:p>
      </dgm:t>
    </dgm:pt>
    <dgm:pt modelId="{579C267A-AAD8-4863-8E6E-9EF5AC407894}">
      <dgm:prSet custT="1"/>
      <dgm:spPr>
        <a:solidFill>
          <a:schemeClr val="tx2">
            <a:lumMod val="20000"/>
            <a:lumOff val="80000"/>
          </a:schemeClr>
        </a:solidFill>
      </dgm:spPr>
      <dgm:t>
        <a:bodyPr/>
        <a:lstStyle/>
        <a:p>
          <a:r>
            <a:rPr lang="en-CA" sz="2400" b="1" dirty="0">
              <a:solidFill>
                <a:schemeClr val="accent2"/>
              </a:solidFill>
            </a:rPr>
            <a:t>Public Hearing held and </a:t>
          </a:r>
          <a:r>
            <a:rPr lang="en-US" sz="2400" b="1" dirty="0">
              <a:solidFill>
                <a:schemeClr val="accent2"/>
              </a:solidFill>
            </a:rPr>
            <a:t>adjourned to next meeting of Council (April 27)</a:t>
          </a:r>
        </a:p>
      </dgm:t>
    </dgm:pt>
    <dgm:pt modelId="{CE543908-702C-4A88-9CBD-D2049D5AC9FB}" type="parTrans" cxnId="{512A9F52-BA9E-4B9E-A3E2-D861995D2BD5}">
      <dgm:prSet/>
      <dgm:spPr/>
      <dgm:t>
        <a:bodyPr/>
        <a:lstStyle/>
        <a:p>
          <a:endParaRPr lang="en-US" sz="2400">
            <a:solidFill>
              <a:schemeClr val="tx1"/>
            </a:solidFill>
          </a:endParaRPr>
        </a:p>
      </dgm:t>
    </dgm:pt>
    <dgm:pt modelId="{6708EF72-6E7B-4041-A4D2-0ECFF57CDC80}" type="sibTrans" cxnId="{512A9F52-BA9E-4B9E-A3E2-D861995D2BD5}">
      <dgm:prSet/>
      <dgm:spPr/>
      <dgm:t>
        <a:bodyPr/>
        <a:lstStyle/>
        <a:p>
          <a:endParaRPr lang="en-US" sz="2400">
            <a:solidFill>
              <a:schemeClr val="tx1"/>
            </a:solidFill>
          </a:endParaRPr>
        </a:p>
      </dgm:t>
    </dgm:pt>
    <dgm:pt modelId="{7ACC69CB-814A-4D4C-9EF3-39B2FE58D96F}">
      <dgm:prSet custT="1"/>
      <dgm:spPr>
        <a:solidFill>
          <a:schemeClr val="tx2">
            <a:lumMod val="20000"/>
            <a:lumOff val="80000"/>
          </a:schemeClr>
        </a:solidFill>
      </dgm:spPr>
      <dgm:t>
        <a:bodyPr/>
        <a:lstStyle/>
        <a:p>
          <a:r>
            <a:rPr lang="en-US" sz="2400" dirty="0">
              <a:solidFill>
                <a:schemeClr val="tx1"/>
              </a:solidFill>
            </a:rPr>
            <a:t>14 Day Appeal period</a:t>
          </a:r>
        </a:p>
      </dgm:t>
    </dgm:pt>
    <dgm:pt modelId="{EE87AC1C-6128-4181-958D-199ED82C56E8}" type="parTrans" cxnId="{FAB4A7A8-ADA6-460F-958F-EABBA2E6485F}">
      <dgm:prSet/>
      <dgm:spPr/>
      <dgm:t>
        <a:bodyPr/>
        <a:lstStyle/>
        <a:p>
          <a:endParaRPr lang="en-US" sz="2400">
            <a:solidFill>
              <a:schemeClr val="tx1"/>
            </a:solidFill>
          </a:endParaRPr>
        </a:p>
      </dgm:t>
    </dgm:pt>
    <dgm:pt modelId="{CF704894-B972-421A-A825-E414E8B4AC68}" type="sibTrans" cxnId="{FAB4A7A8-ADA6-460F-958F-EABBA2E6485F}">
      <dgm:prSet/>
      <dgm:spPr/>
      <dgm:t>
        <a:bodyPr/>
        <a:lstStyle/>
        <a:p>
          <a:endParaRPr lang="en-US" sz="2400">
            <a:solidFill>
              <a:schemeClr val="tx1"/>
            </a:solidFill>
          </a:endParaRPr>
        </a:p>
      </dgm:t>
    </dgm:pt>
    <dgm:pt modelId="{6F0BBAB2-192E-483A-A1DC-8C3D4EA7C8DB}">
      <dgm:prSet custT="1"/>
      <dgm:spPr>
        <a:solidFill>
          <a:schemeClr val="tx2">
            <a:lumMod val="20000"/>
            <a:lumOff val="80000"/>
          </a:schemeClr>
        </a:solidFill>
      </dgm:spPr>
      <dgm:t>
        <a:bodyPr/>
        <a:lstStyle/>
        <a:p>
          <a:r>
            <a:rPr lang="en-CA" sz="2400" dirty="0">
              <a:solidFill>
                <a:schemeClr val="tx1"/>
              </a:solidFill>
            </a:rPr>
            <a:t> </a:t>
          </a:r>
          <a:r>
            <a:rPr lang="en-US" sz="2400" dirty="0">
              <a:solidFill>
                <a:schemeClr val="bg1">
                  <a:lumMod val="65000"/>
                </a:schemeClr>
              </a:solidFill>
            </a:rPr>
            <a:t>PAC receives staff report and PIM Notes</a:t>
          </a:r>
        </a:p>
        <a:p>
          <a:r>
            <a:rPr lang="en-CA" sz="2400" dirty="0">
              <a:solidFill>
                <a:schemeClr val="bg1">
                  <a:lumMod val="65000"/>
                </a:schemeClr>
              </a:solidFill>
            </a:rPr>
            <a:t>PAC Review and Recommendation</a:t>
          </a:r>
        </a:p>
      </dgm:t>
    </dgm:pt>
    <dgm:pt modelId="{F36A1015-B659-4B8C-8D18-716D8DAD5436}" type="parTrans" cxnId="{E01636C5-BDC1-460C-9143-9C902563AEAA}">
      <dgm:prSet/>
      <dgm:spPr/>
      <dgm:t>
        <a:bodyPr/>
        <a:lstStyle/>
        <a:p>
          <a:endParaRPr lang="en-US" sz="2400">
            <a:solidFill>
              <a:schemeClr val="tx1"/>
            </a:solidFill>
          </a:endParaRPr>
        </a:p>
      </dgm:t>
    </dgm:pt>
    <dgm:pt modelId="{FDE65302-C9F3-438A-B9DD-EE4E8F68AFC8}" type="sibTrans" cxnId="{E01636C5-BDC1-460C-9143-9C902563AEAA}">
      <dgm:prSet/>
      <dgm:spPr/>
      <dgm:t>
        <a:bodyPr/>
        <a:lstStyle/>
        <a:p>
          <a:endParaRPr lang="en-US" sz="2400">
            <a:solidFill>
              <a:schemeClr val="tx1"/>
            </a:solidFill>
          </a:endParaRPr>
        </a:p>
      </dgm:t>
    </dgm:pt>
    <dgm:pt modelId="{7F42DE23-A303-4D0C-8303-3F82D574EB7E}">
      <dgm:prSet custT="1"/>
      <dgm:spPr>
        <a:solidFill>
          <a:schemeClr val="tx2">
            <a:lumMod val="20000"/>
            <a:lumOff val="80000"/>
          </a:schemeClr>
        </a:solidFill>
      </dgm:spPr>
      <dgm:t>
        <a:bodyPr/>
        <a:lstStyle/>
        <a:p>
          <a:r>
            <a:rPr lang="en-US" sz="2400" b="0" dirty="0">
              <a:solidFill>
                <a:schemeClr val="bg1">
                  <a:lumMod val="65000"/>
                </a:schemeClr>
              </a:solidFill>
            </a:rPr>
            <a:t>Regional Council First Reading</a:t>
          </a:r>
          <a:endParaRPr lang="en-CA" sz="2400" b="0" dirty="0">
            <a:solidFill>
              <a:schemeClr val="bg1">
                <a:lumMod val="65000"/>
              </a:schemeClr>
            </a:solidFill>
          </a:endParaRPr>
        </a:p>
      </dgm:t>
    </dgm:pt>
    <dgm:pt modelId="{1C0C9B13-FBAD-4003-B308-D626BA4190CD}" type="parTrans" cxnId="{11B2EF97-150C-41E5-BD9F-B062D1F3450C}">
      <dgm:prSet/>
      <dgm:spPr/>
      <dgm:t>
        <a:bodyPr/>
        <a:lstStyle/>
        <a:p>
          <a:endParaRPr lang="en-US" sz="2400">
            <a:solidFill>
              <a:schemeClr val="tx1"/>
            </a:solidFill>
          </a:endParaRPr>
        </a:p>
      </dgm:t>
    </dgm:pt>
    <dgm:pt modelId="{337C1B78-2FDA-45BE-9FDB-7278A09AF2B1}" type="sibTrans" cxnId="{11B2EF97-150C-41E5-BD9F-B062D1F3450C}">
      <dgm:prSet/>
      <dgm:spPr/>
      <dgm:t>
        <a:bodyPr/>
        <a:lstStyle/>
        <a:p>
          <a:endParaRPr lang="en-US" sz="2400">
            <a:solidFill>
              <a:schemeClr val="tx1"/>
            </a:solidFill>
          </a:endParaRPr>
        </a:p>
      </dgm:t>
    </dgm:pt>
    <dgm:pt modelId="{9B41B197-74B1-420B-9E32-638A80F73DB9}">
      <dgm:prSet custT="1"/>
      <dgm:spPr>
        <a:solidFill>
          <a:schemeClr val="tx2">
            <a:lumMod val="20000"/>
            <a:lumOff val="80000"/>
          </a:schemeClr>
        </a:solidFill>
      </dgm:spPr>
      <dgm:t>
        <a:bodyPr/>
        <a:lstStyle/>
        <a:p>
          <a:r>
            <a:rPr lang="en-US" sz="2400" dirty="0">
              <a:solidFill>
                <a:schemeClr val="tx1"/>
              </a:solidFill>
            </a:rPr>
            <a:t>Council completes Public Hearing and holds Second Reading (May 25)</a:t>
          </a:r>
          <a:endParaRPr lang="en-CA" sz="2400" dirty="0">
            <a:solidFill>
              <a:schemeClr val="tx1"/>
            </a:solidFill>
          </a:endParaRPr>
        </a:p>
      </dgm:t>
    </dgm:pt>
    <dgm:pt modelId="{F9CA7841-8CB8-4D17-B5D9-BFB3A68B0CE9}" type="parTrans" cxnId="{9D24E655-8928-4A36-8EFE-D39CFDC649A5}">
      <dgm:prSet/>
      <dgm:spPr/>
      <dgm:t>
        <a:bodyPr/>
        <a:lstStyle/>
        <a:p>
          <a:endParaRPr lang="en-US" sz="2400">
            <a:solidFill>
              <a:schemeClr val="tx1"/>
            </a:solidFill>
          </a:endParaRPr>
        </a:p>
      </dgm:t>
    </dgm:pt>
    <dgm:pt modelId="{D71C0871-4809-4491-98DC-0F208681BAE5}" type="sibTrans" cxnId="{9D24E655-8928-4A36-8EFE-D39CFDC649A5}">
      <dgm:prSet/>
      <dgm:spPr/>
      <dgm:t>
        <a:bodyPr/>
        <a:lstStyle/>
        <a:p>
          <a:endParaRPr lang="en-US" sz="2400">
            <a:solidFill>
              <a:schemeClr val="tx1"/>
            </a:solidFill>
          </a:endParaRPr>
        </a:p>
      </dgm:t>
    </dgm:pt>
    <dgm:pt modelId="{60241BD5-E2A1-4E82-B62A-918DDC5B99DD}">
      <dgm:prSet custT="1"/>
      <dgm:spPr>
        <a:solidFill>
          <a:schemeClr val="tx2">
            <a:lumMod val="20000"/>
            <a:lumOff val="80000"/>
          </a:schemeClr>
        </a:solidFill>
      </dgm:spPr>
      <dgm:t>
        <a:bodyPr/>
        <a:lstStyle/>
        <a:p>
          <a:r>
            <a:rPr lang="en-US" sz="2400" dirty="0">
              <a:solidFill>
                <a:schemeClr val="tx1"/>
              </a:solidFill>
            </a:rPr>
            <a:t>Notice of Approval in Local Paper</a:t>
          </a:r>
          <a:endParaRPr lang="en-CA" sz="2400" dirty="0">
            <a:solidFill>
              <a:schemeClr val="tx1"/>
            </a:solidFill>
          </a:endParaRPr>
        </a:p>
      </dgm:t>
    </dgm:pt>
    <dgm:pt modelId="{064FB2A3-BC31-4D36-9BF3-7FF0D7ABA535}" type="parTrans" cxnId="{946B8786-A91D-4A97-8237-7203FB649AF0}">
      <dgm:prSet/>
      <dgm:spPr/>
      <dgm:t>
        <a:bodyPr/>
        <a:lstStyle/>
        <a:p>
          <a:endParaRPr lang="en-US" sz="2400">
            <a:solidFill>
              <a:schemeClr val="tx1"/>
            </a:solidFill>
          </a:endParaRPr>
        </a:p>
      </dgm:t>
    </dgm:pt>
    <dgm:pt modelId="{AF86A572-B7A5-4152-920C-7863050F8919}" type="sibTrans" cxnId="{946B8786-A91D-4A97-8237-7203FB649AF0}">
      <dgm:prSet/>
      <dgm:spPr/>
      <dgm:t>
        <a:bodyPr/>
        <a:lstStyle/>
        <a:p>
          <a:endParaRPr lang="en-US" sz="2400">
            <a:solidFill>
              <a:schemeClr val="tx1"/>
            </a:solidFill>
          </a:endParaRPr>
        </a:p>
      </dgm:t>
    </dgm:pt>
    <dgm:pt modelId="{50E83C92-3FAB-4700-9786-0D15EE9FB057}" type="pres">
      <dgm:prSet presAssocID="{464316CC-780B-4ED2-B8D4-045DFC136D09}" presName="Name0" presStyleCnt="0">
        <dgm:presLayoutVars>
          <dgm:dir/>
          <dgm:animLvl val="lvl"/>
          <dgm:resizeHandles val="exact"/>
        </dgm:presLayoutVars>
      </dgm:prSet>
      <dgm:spPr/>
    </dgm:pt>
    <dgm:pt modelId="{FDD316E0-8818-4C4F-854B-135E25BD12C4}" type="pres">
      <dgm:prSet presAssocID="{7ACC69CB-814A-4D4C-9EF3-39B2FE58D96F}" presName="boxAndChildren" presStyleCnt="0"/>
      <dgm:spPr/>
    </dgm:pt>
    <dgm:pt modelId="{820669A8-7E8F-4FFA-9131-92E3E817E77A}" type="pres">
      <dgm:prSet presAssocID="{7ACC69CB-814A-4D4C-9EF3-39B2FE58D96F}" presName="parentTextBox" presStyleLbl="node1" presStyleIdx="0" presStyleCnt="8"/>
      <dgm:spPr/>
    </dgm:pt>
    <dgm:pt modelId="{58C85F25-7FBA-4B03-970F-D32B0DCC1320}" type="pres">
      <dgm:prSet presAssocID="{AF86A572-B7A5-4152-920C-7863050F8919}" presName="sp" presStyleCnt="0"/>
      <dgm:spPr/>
    </dgm:pt>
    <dgm:pt modelId="{258CACC8-EA77-45BC-A6CB-AFCE0A5B8440}" type="pres">
      <dgm:prSet presAssocID="{60241BD5-E2A1-4E82-B62A-918DDC5B99DD}" presName="arrowAndChildren" presStyleCnt="0"/>
      <dgm:spPr/>
    </dgm:pt>
    <dgm:pt modelId="{F4C8A9AA-8121-4D78-B68F-433B2D546C22}" type="pres">
      <dgm:prSet presAssocID="{60241BD5-E2A1-4E82-B62A-918DDC5B99DD}" presName="parentTextArrow" presStyleLbl="node1" presStyleIdx="1" presStyleCnt="8"/>
      <dgm:spPr/>
    </dgm:pt>
    <dgm:pt modelId="{6EE54BA8-F87A-4EAE-9469-A1B8C972D68A}" type="pres">
      <dgm:prSet presAssocID="{D71C0871-4809-4491-98DC-0F208681BAE5}" presName="sp" presStyleCnt="0"/>
      <dgm:spPr/>
    </dgm:pt>
    <dgm:pt modelId="{193785BA-FBB4-4250-85EB-59D687B3CCE5}" type="pres">
      <dgm:prSet presAssocID="{9B41B197-74B1-420B-9E32-638A80F73DB9}" presName="arrowAndChildren" presStyleCnt="0"/>
      <dgm:spPr/>
    </dgm:pt>
    <dgm:pt modelId="{EFB3AECA-9994-49C1-B341-81A262C19616}" type="pres">
      <dgm:prSet presAssocID="{9B41B197-74B1-420B-9E32-638A80F73DB9}" presName="parentTextArrow" presStyleLbl="node1" presStyleIdx="2" presStyleCnt="8" custScaleY="153312" custLinFactNeighborX="18338" custLinFactNeighborY="2487"/>
      <dgm:spPr/>
    </dgm:pt>
    <dgm:pt modelId="{9BEBAAE6-9F50-4715-98D7-66D3F64CCEB9}" type="pres">
      <dgm:prSet presAssocID="{6708EF72-6E7B-4041-A4D2-0ECFF57CDC80}" presName="sp" presStyleCnt="0"/>
      <dgm:spPr/>
    </dgm:pt>
    <dgm:pt modelId="{E9495CCB-B38B-4B2E-9931-76D5B555699D}" type="pres">
      <dgm:prSet presAssocID="{579C267A-AAD8-4863-8E6E-9EF5AC407894}" presName="arrowAndChildren" presStyleCnt="0"/>
      <dgm:spPr/>
    </dgm:pt>
    <dgm:pt modelId="{E8F9D1CA-BDB7-41B6-9E52-E265461FD1C1}" type="pres">
      <dgm:prSet presAssocID="{579C267A-AAD8-4863-8E6E-9EF5AC407894}" presName="parentTextArrow" presStyleLbl="node1" presStyleIdx="3" presStyleCnt="8" custScaleY="162296" custLinFactNeighborX="833" custLinFactNeighborY="-1595"/>
      <dgm:spPr/>
    </dgm:pt>
    <dgm:pt modelId="{0FE141D3-4CDE-4BAF-B3E1-F48075454E8A}" type="pres">
      <dgm:prSet presAssocID="{337C1B78-2FDA-45BE-9FDB-7278A09AF2B1}" presName="sp" presStyleCnt="0"/>
      <dgm:spPr/>
    </dgm:pt>
    <dgm:pt modelId="{190C8F8F-BCC3-46DC-9BBB-BF0B6118106C}" type="pres">
      <dgm:prSet presAssocID="{7F42DE23-A303-4D0C-8303-3F82D574EB7E}" presName="arrowAndChildren" presStyleCnt="0"/>
      <dgm:spPr/>
    </dgm:pt>
    <dgm:pt modelId="{CA2EB53D-BA37-4049-849E-01BAF008CC7E}" type="pres">
      <dgm:prSet presAssocID="{7F42DE23-A303-4D0C-8303-3F82D574EB7E}" presName="parentTextArrow" presStyleLbl="node1" presStyleIdx="4" presStyleCnt="8"/>
      <dgm:spPr/>
    </dgm:pt>
    <dgm:pt modelId="{AD225188-D740-42F7-9F74-1914C3A4248A}" type="pres">
      <dgm:prSet presAssocID="{FDE65302-C9F3-438A-B9DD-EE4E8F68AFC8}" presName="sp" presStyleCnt="0"/>
      <dgm:spPr/>
    </dgm:pt>
    <dgm:pt modelId="{2F6F7675-53DB-4EAF-9F34-7A78A9AEB134}" type="pres">
      <dgm:prSet presAssocID="{6F0BBAB2-192E-483A-A1DC-8C3D4EA7C8DB}" presName="arrowAndChildren" presStyleCnt="0"/>
      <dgm:spPr/>
    </dgm:pt>
    <dgm:pt modelId="{B89C274F-EE3C-48D1-8ED5-BDEF3BB709BE}" type="pres">
      <dgm:prSet presAssocID="{6F0BBAB2-192E-483A-A1DC-8C3D4EA7C8DB}" presName="parentTextArrow" presStyleLbl="node1" presStyleIdx="5" presStyleCnt="8" custScaleY="178328" custLinFactNeighborX="-694"/>
      <dgm:spPr/>
    </dgm:pt>
    <dgm:pt modelId="{B78DA798-3183-4140-B2AA-2DB8DB4D280E}" type="pres">
      <dgm:prSet presAssocID="{D3744A3A-3973-4D36-BA24-F2EEC3EBC9F4}" presName="sp" presStyleCnt="0"/>
      <dgm:spPr/>
    </dgm:pt>
    <dgm:pt modelId="{567DF92F-408F-4B74-B5A6-28390063A528}" type="pres">
      <dgm:prSet presAssocID="{53247ACD-0629-40CB-BA56-03A40C0957F3}" presName="arrowAndChildren" presStyleCnt="0"/>
      <dgm:spPr/>
    </dgm:pt>
    <dgm:pt modelId="{649CC3F0-F9A5-4976-8FCA-CB8D91F08D29}" type="pres">
      <dgm:prSet presAssocID="{53247ACD-0629-40CB-BA56-03A40C0957F3}" presName="parentTextArrow" presStyleLbl="node1" presStyleIdx="6" presStyleCnt="8"/>
      <dgm:spPr/>
    </dgm:pt>
    <dgm:pt modelId="{3493AB70-DA06-4F0D-8F9E-668FE68157B1}" type="pres">
      <dgm:prSet presAssocID="{7CF5DCB8-1CAB-4372-818C-942CD854BAD9}" presName="sp" presStyleCnt="0"/>
      <dgm:spPr/>
    </dgm:pt>
    <dgm:pt modelId="{B32AA278-750C-4F7D-A968-EEAE2C1590C0}" type="pres">
      <dgm:prSet presAssocID="{B326EE7D-2ED7-42F9-84A0-5DC561828BC4}" presName="arrowAndChildren" presStyleCnt="0"/>
      <dgm:spPr/>
    </dgm:pt>
    <dgm:pt modelId="{AD6BE499-80A1-4385-AD12-C351DDE67F5D}" type="pres">
      <dgm:prSet presAssocID="{B326EE7D-2ED7-42F9-84A0-5DC561828BC4}" presName="parentTextArrow" presStyleLbl="node1" presStyleIdx="7" presStyleCnt="8" custLinFactNeighborX="-19406" custLinFactNeighborY="-7390"/>
      <dgm:spPr/>
    </dgm:pt>
  </dgm:ptLst>
  <dgm:cxnLst>
    <dgm:cxn modelId="{2CA89013-E044-4733-83F1-2695343C7E56}" type="presOf" srcId="{7F42DE23-A303-4D0C-8303-3F82D574EB7E}" destId="{CA2EB53D-BA37-4049-849E-01BAF008CC7E}" srcOrd="0" destOrd="0" presId="urn:microsoft.com/office/officeart/2005/8/layout/process4"/>
    <dgm:cxn modelId="{75B90162-E18C-40F2-96B3-A86F0927AD72}" type="presOf" srcId="{B326EE7D-2ED7-42F9-84A0-5DC561828BC4}" destId="{AD6BE499-80A1-4385-AD12-C351DDE67F5D}" srcOrd="0" destOrd="0" presId="urn:microsoft.com/office/officeart/2005/8/layout/process4"/>
    <dgm:cxn modelId="{4D450968-021F-4708-A4E5-E892148AC23B}" type="presOf" srcId="{6F0BBAB2-192E-483A-A1DC-8C3D4EA7C8DB}" destId="{B89C274F-EE3C-48D1-8ED5-BDEF3BB709BE}" srcOrd="0" destOrd="0" presId="urn:microsoft.com/office/officeart/2005/8/layout/process4"/>
    <dgm:cxn modelId="{D1A9AD6E-C702-4E20-BD6B-059DA9B96F68}" srcId="{464316CC-780B-4ED2-B8D4-045DFC136D09}" destId="{B326EE7D-2ED7-42F9-84A0-5DC561828BC4}" srcOrd="0" destOrd="0" parTransId="{8E54E4E7-455B-4067-B0D6-180894A31492}" sibTransId="{7CF5DCB8-1CAB-4372-818C-942CD854BAD9}"/>
    <dgm:cxn modelId="{512A9F52-BA9E-4B9E-A3E2-D861995D2BD5}" srcId="{464316CC-780B-4ED2-B8D4-045DFC136D09}" destId="{579C267A-AAD8-4863-8E6E-9EF5AC407894}" srcOrd="4" destOrd="0" parTransId="{CE543908-702C-4A88-9CBD-D2049D5AC9FB}" sibTransId="{6708EF72-6E7B-4041-A4D2-0ECFF57CDC80}"/>
    <dgm:cxn modelId="{9D24E655-8928-4A36-8EFE-D39CFDC649A5}" srcId="{464316CC-780B-4ED2-B8D4-045DFC136D09}" destId="{9B41B197-74B1-420B-9E32-638A80F73DB9}" srcOrd="5" destOrd="0" parTransId="{F9CA7841-8CB8-4D17-B5D9-BFB3A68B0CE9}" sibTransId="{D71C0871-4809-4491-98DC-0F208681BAE5}"/>
    <dgm:cxn modelId="{946B8786-A91D-4A97-8237-7203FB649AF0}" srcId="{464316CC-780B-4ED2-B8D4-045DFC136D09}" destId="{60241BD5-E2A1-4E82-B62A-918DDC5B99DD}" srcOrd="6" destOrd="0" parTransId="{064FB2A3-BC31-4D36-9BF3-7FF0D7ABA535}" sibTransId="{AF86A572-B7A5-4152-920C-7863050F8919}"/>
    <dgm:cxn modelId="{84932197-94F7-42D9-B2B9-E0A73B055358}" type="presOf" srcId="{9B41B197-74B1-420B-9E32-638A80F73DB9}" destId="{EFB3AECA-9994-49C1-B341-81A262C19616}" srcOrd="0" destOrd="0" presId="urn:microsoft.com/office/officeart/2005/8/layout/process4"/>
    <dgm:cxn modelId="{11B2EF97-150C-41E5-BD9F-B062D1F3450C}" srcId="{464316CC-780B-4ED2-B8D4-045DFC136D09}" destId="{7F42DE23-A303-4D0C-8303-3F82D574EB7E}" srcOrd="3" destOrd="0" parTransId="{1C0C9B13-FBAD-4003-B308-D626BA4190CD}" sibTransId="{337C1B78-2FDA-45BE-9FDB-7278A09AF2B1}"/>
    <dgm:cxn modelId="{FAB4A7A8-ADA6-460F-958F-EABBA2E6485F}" srcId="{464316CC-780B-4ED2-B8D4-045DFC136D09}" destId="{7ACC69CB-814A-4D4C-9EF3-39B2FE58D96F}" srcOrd="7" destOrd="0" parTransId="{EE87AC1C-6128-4181-958D-199ED82C56E8}" sibTransId="{CF704894-B972-421A-A825-E414E8B4AC68}"/>
    <dgm:cxn modelId="{C3C6E3BE-E40D-485D-952D-1E60AB24B4F9}" type="presOf" srcId="{464316CC-780B-4ED2-B8D4-045DFC136D09}" destId="{50E83C92-3FAB-4700-9786-0D15EE9FB057}" srcOrd="0" destOrd="0" presId="urn:microsoft.com/office/officeart/2005/8/layout/process4"/>
    <dgm:cxn modelId="{C40266BF-974B-4627-8C03-68DC52731E2B}" type="presOf" srcId="{53247ACD-0629-40CB-BA56-03A40C0957F3}" destId="{649CC3F0-F9A5-4976-8FCA-CB8D91F08D29}" srcOrd="0" destOrd="0" presId="urn:microsoft.com/office/officeart/2005/8/layout/process4"/>
    <dgm:cxn modelId="{E01636C5-BDC1-460C-9143-9C902563AEAA}" srcId="{464316CC-780B-4ED2-B8D4-045DFC136D09}" destId="{6F0BBAB2-192E-483A-A1DC-8C3D4EA7C8DB}" srcOrd="2" destOrd="0" parTransId="{F36A1015-B659-4B8C-8D18-716D8DAD5436}" sibTransId="{FDE65302-C9F3-438A-B9DD-EE4E8F68AFC8}"/>
    <dgm:cxn modelId="{353EDAC9-F089-433C-99B7-C9F0D86266BE}" srcId="{464316CC-780B-4ED2-B8D4-045DFC136D09}" destId="{53247ACD-0629-40CB-BA56-03A40C0957F3}" srcOrd="1" destOrd="0" parTransId="{EA3CEC27-6867-4340-9505-C4E8F5875D2C}" sibTransId="{D3744A3A-3973-4D36-BA24-F2EEC3EBC9F4}"/>
    <dgm:cxn modelId="{F90F80CC-F7CC-4A40-BBB9-6F8BE78C0063}" type="presOf" srcId="{60241BD5-E2A1-4E82-B62A-918DDC5B99DD}" destId="{F4C8A9AA-8121-4D78-B68F-433B2D546C22}" srcOrd="0" destOrd="0" presId="urn:microsoft.com/office/officeart/2005/8/layout/process4"/>
    <dgm:cxn modelId="{327A51E6-FDA3-488E-849F-0D35526E5BDA}" type="presOf" srcId="{579C267A-AAD8-4863-8E6E-9EF5AC407894}" destId="{E8F9D1CA-BDB7-41B6-9E52-E265461FD1C1}" srcOrd="0" destOrd="0" presId="urn:microsoft.com/office/officeart/2005/8/layout/process4"/>
    <dgm:cxn modelId="{C94698E7-C0FB-4C16-AE35-3B950C0BB53E}" type="presOf" srcId="{7ACC69CB-814A-4D4C-9EF3-39B2FE58D96F}" destId="{820669A8-7E8F-4FFA-9131-92E3E817E77A}" srcOrd="0" destOrd="0" presId="urn:microsoft.com/office/officeart/2005/8/layout/process4"/>
    <dgm:cxn modelId="{D5252737-5C57-48A6-8683-4BF816A40C6B}" type="presParOf" srcId="{50E83C92-3FAB-4700-9786-0D15EE9FB057}" destId="{FDD316E0-8818-4C4F-854B-135E25BD12C4}" srcOrd="0" destOrd="0" presId="urn:microsoft.com/office/officeart/2005/8/layout/process4"/>
    <dgm:cxn modelId="{93F51279-C8E6-4163-AB4F-F2D8B89D1D09}" type="presParOf" srcId="{FDD316E0-8818-4C4F-854B-135E25BD12C4}" destId="{820669A8-7E8F-4FFA-9131-92E3E817E77A}" srcOrd="0" destOrd="0" presId="urn:microsoft.com/office/officeart/2005/8/layout/process4"/>
    <dgm:cxn modelId="{2BE04B83-FC80-4352-82A1-038E2EE080BD}" type="presParOf" srcId="{50E83C92-3FAB-4700-9786-0D15EE9FB057}" destId="{58C85F25-7FBA-4B03-970F-D32B0DCC1320}" srcOrd="1" destOrd="0" presId="urn:microsoft.com/office/officeart/2005/8/layout/process4"/>
    <dgm:cxn modelId="{05E0A2BF-948D-4A84-83FD-9639F9E73795}" type="presParOf" srcId="{50E83C92-3FAB-4700-9786-0D15EE9FB057}" destId="{258CACC8-EA77-45BC-A6CB-AFCE0A5B8440}" srcOrd="2" destOrd="0" presId="urn:microsoft.com/office/officeart/2005/8/layout/process4"/>
    <dgm:cxn modelId="{FBE2EB59-7001-465E-9380-E80EC5436AEC}" type="presParOf" srcId="{258CACC8-EA77-45BC-A6CB-AFCE0A5B8440}" destId="{F4C8A9AA-8121-4D78-B68F-433B2D546C22}" srcOrd="0" destOrd="0" presId="urn:microsoft.com/office/officeart/2005/8/layout/process4"/>
    <dgm:cxn modelId="{ECA4EF3A-185F-445E-9480-5530E4131DD2}" type="presParOf" srcId="{50E83C92-3FAB-4700-9786-0D15EE9FB057}" destId="{6EE54BA8-F87A-4EAE-9469-A1B8C972D68A}" srcOrd="3" destOrd="0" presId="urn:microsoft.com/office/officeart/2005/8/layout/process4"/>
    <dgm:cxn modelId="{34CF5AD6-8F56-4C1E-BBFD-0843DBD619E3}" type="presParOf" srcId="{50E83C92-3FAB-4700-9786-0D15EE9FB057}" destId="{193785BA-FBB4-4250-85EB-59D687B3CCE5}" srcOrd="4" destOrd="0" presId="urn:microsoft.com/office/officeart/2005/8/layout/process4"/>
    <dgm:cxn modelId="{6DD4D628-0C29-4C95-AF8C-5787602B26EE}" type="presParOf" srcId="{193785BA-FBB4-4250-85EB-59D687B3CCE5}" destId="{EFB3AECA-9994-49C1-B341-81A262C19616}" srcOrd="0" destOrd="0" presId="urn:microsoft.com/office/officeart/2005/8/layout/process4"/>
    <dgm:cxn modelId="{165EEB44-B236-4438-A357-06A5D2AC0B6D}" type="presParOf" srcId="{50E83C92-3FAB-4700-9786-0D15EE9FB057}" destId="{9BEBAAE6-9F50-4715-98D7-66D3F64CCEB9}" srcOrd="5" destOrd="0" presId="urn:microsoft.com/office/officeart/2005/8/layout/process4"/>
    <dgm:cxn modelId="{3053223D-0B05-4D67-AC89-F87CAE0396AF}" type="presParOf" srcId="{50E83C92-3FAB-4700-9786-0D15EE9FB057}" destId="{E9495CCB-B38B-4B2E-9931-76D5B555699D}" srcOrd="6" destOrd="0" presId="urn:microsoft.com/office/officeart/2005/8/layout/process4"/>
    <dgm:cxn modelId="{01C19C73-99EA-451D-97FE-B2B83AE62A88}" type="presParOf" srcId="{E9495CCB-B38B-4B2E-9931-76D5B555699D}" destId="{E8F9D1CA-BDB7-41B6-9E52-E265461FD1C1}" srcOrd="0" destOrd="0" presId="urn:microsoft.com/office/officeart/2005/8/layout/process4"/>
    <dgm:cxn modelId="{AD632BEB-3CF9-48C3-B913-702966E36299}" type="presParOf" srcId="{50E83C92-3FAB-4700-9786-0D15EE9FB057}" destId="{0FE141D3-4CDE-4BAF-B3E1-F48075454E8A}" srcOrd="7" destOrd="0" presId="urn:microsoft.com/office/officeart/2005/8/layout/process4"/>
    <dgm:cxn modelId="{F604DA9A-DFE0-452E-8026-DBE092360C22}" type="presParOf" srcId="{50E83C92-3FAB-4700-9786-0D15EE9FB057}" destId="{190C8F8F-BCC3-46DC-9BBB-BF0B6118106C}" srcOrd="8" destOrd="0" presId="urn:microsoft.com/office/officeart/2005/8/layout/process4"/>
    <dgm:cxn modelId="{4252FB10-152F-431F-80FE-2EBF18EDDD06}" type="presParOf" srcId="{190C8F8F-BCC3-46DC-9BBB-BF0B6118106C}" destId="{CA2EB53D-BA37-4049-849E-01BAF008CC7E}" srcOrd="0" destOrd="0" presId="urn:microsoft.com/office/officeart/2005/8/layout/process4"/>
    <dgm:cxn modelId="{5A7C99A0-B011-449B-8B71-2B91509FD47A}" type="presParOf" srcId="{50E83C92-3FAB-4700-9786-0D15EE9FB057}" destId="{AD225188-D740-42F7-9F74-1914C3A4248A}" srcOrd="9" destOrd="0" presId="urn:microsoft.com/office/officeart/2005/8/layout/process4"/>
    <dgm:cxn modelId="{8F58066F-0552-46F4-A8E0-17888C28C7D1}" type="presParOf" srcId="{50E83C92-3FAB-4700-9786-0D15EE9FB057}" destId="{2F6F7675-53DB-4EAF-9F34-7A78A9AEB134}" srcOrd="10" destOrd="0" presId="urn:microsoft.com/office/officeart/2005/8/layout/process4"/>
    <dgm:cxn modelId="{8B5257C6-1A52-48DD-BCDA-FA72E6506023}" type="presParOf" srcId="{2F6F7675-53DB-4EAF-9F34-7A78A9AEB134}" destId="{B89C274F-EE3C-48D1-8ED5-BDEF3BB709BE}" srcOrd="0" destOrd="0" presId="urn:microsoft.com/office/officeart/2005/8/layout/process4"/>
    <dgm:cxn modelId="{263B95B5-6AF4-4CDB-BDF4-440D657512D6}" type="presParOf" srcId="{50E83C92-3FAB-4700-9786-0D15EE9FB057}" destId="{B78DA798-3183-4140-B2AA-2DB8DB4D280E}" srcOrd="11" destOrd="0" presId="urn:microsoft.com/office/officeart/2005/8/layout/process4"/>
    <dgm:cxn modelId="{40BA4393-BF16-40AA-932F-67B681A7E838}" type="presParOf" srcId="{50E83C92-3FAB-4700-9786-0D15EE9FB057}" destId="{567DF92F-408F-4B74-B5A6-28390063A528}" srcOrd="12" destOrd="0" presId="urn:microsoft.com/office/officeart/2005/8/layout/process4"/>
    <dgm:cxn modelId="{F9BE2EE7-B248-4068-8F20-3D021A4EF52C}" type="presParOf" srcId="{567DF92F-408F-4B74-B5A6-28390063A528}" destId="{649CC3F0-F9A5-4976-8FCA-CB8D91F08D29}" srcOrd="0" destOrd="0" presId="urn:microsoft.com/office/officeart/2005/8/layout/process4"/>
    <dgm:cxn modelId="{FA56837C-67CA-48EF-8A29-792FB7781F2C}" type="presParOf" srcId="{50E83C92-3FAB-4700-9786-0D15EE9FB057}" destId="{3493AB70-DA06-4F0D-8F9E-668FE68157B1}" srcOrd="13" destOrd="0" presId="urn:microsoft.com/office/officeart/2005/8/layout/process4"/>
    <dgm:cxn modelId="{530D2961-4930-463A-8428-03EE0284E3EA}" type="presParOf" srcId="{50E83C92-3FAB-4700-9786-0D15EE9FB057}" destId="{B32AA278-750C-4F7D-A968-EEAE2C1590C0}" srcOrd="14" destOrd="0" presId="urn:microsoft.com/office/officeart/2005/8/layout/process4"/>
    <dgm:cxn modelId="{1E7EC287-2996-4967-95DA-60258089F825}" type="presParOf" srcId="{B32AA278-750C-4F7D-A968-EEAE2C1590C0}" destId="{AD6BE499-80A1-4385-AD12-C351DDE67F5D}" srcOrd="0" destOrd="0" presId="urn:microsoft.com/office/officeart/2005/8/layout/process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669A8-7E8F-4FFA-9131-92E3E817E77A}">
      <dsp:nvSpPr>
        <dsp:cNvPr id="0" name=""/>
        <dsp:cNvSpPr/>
      </dsp:nvSpPr>
      <dsp:spPr>
        <a:xfrm>
          <a:off x="0" y="5674925"/>
          <a:ext cx="6965072" cy="415768"/>
        </a:xfrm>
        <a:prstGeom prst="rec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14 Day Appeal period</a:t>
          </a:r>
        </a:p>
      </dsp:txBody>
      <dsp:txXfrm>
        <a:off x="0" y="5674925"/>
        <a:ext cx="6965072" cy="415768"/>
      </dsp:txXfrm>
    </dsp:sp>
    <dsp:sp modelId="{F4C8A9AA-8121-4D78-B68F-433B2D546C22}">
      <dsp:nvSpPr>
        <dsp:cNvPr id="0" name=""/>
        <dsp:cNvSpPr/>
      </dsp:nvSpPr>
      <dsp:spPr>
        <a:xfrm rot="10800000">
          <a:off x="0" y="5041709"/>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Notice of Approval in Local Paper</a:t>
          </a:r>
          <a:endParaRPr lang="en-CA" sz="2400" kern="1200" dirty="0">
            <a:solidFill>
              <a:schemeClr val="tx1"/>
            </a:solidFill>
          </a:endParaRPr>
        </a:p>
      </dsp:txBody>
      <dsp:txXfrm rot="10800000">
        <a:off x="0" y="5041709"/>
        <a:ext cx="6965072" cy="415497"/>
      </dsp:txXfrm>
    </dsp:sp>
    <dsp:sp modelId="{EFB3AECA-9994-49C1-B341-81A262C19616}">
      <dsp:nvSpPr>
        <dsp:cNvPr id="0" name=""/>
        <dsp:cNvSpPr/>
      </dsp:nvSpPr>
      <dsp:spPr>
        <a:xfrm rot="10800000">
          <a:off x="0" y="4083492"/>
          <a:ext cx="6965072" cy="980356"/>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Council completes Public Hearing and holds Second Reading (May 25)</a:t>
          </a:r>
          <a:endParaRPr lang="en-CA" sz="2400" kern="1200" dirty="0">
            <a:solidFill>
              <a:schemeClr val="tx1"/>
            </a:solidFill>
          </a:endParaRPr>
        </a:p>
      </dsp:txBody>
      <dsp:txXfrm rot="10800000">
        <a:off x="0" y="4083492"/>
        <a:ext cx="6965072" cy="637006"/>
      </dsp:txXfrm>
    </dsp:sp>
    <dsp:sp modelId="{E8F9D1CA-BDB7-41B6-9E52-E265461FD1C1}">
      <dsp:nvSpPr>
        <dsp:cNvPr id="0" name=""/>
        <dsp:cNvSpPr/>
      </dsp:nvSpPr>
      <dsp:spPr>
        <a:xfrm rot="10800000">
          <a:off x="0" y="3025821"/>
          <a:ext cx="6965072" cy="1037805"/>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b="1" kern="1200" dirty="0">
              <a:solidFill>
                <a:schemeClr val="accent2"/>
              </a:solidFill>
            </a:rPr>
            <a:t>Public Hearing held and </a:t>
          </a:r>
          <a:r>
            <a:rPr lang="en-US" sz="2400" b="1" kern="1200" dirty="0">
              <a:solidFill>
                <a:schemeClr val="accent2"/>
              </a:solidFill>
            </a:rPr>
            <a:t>adjourned to next meeting of Council (April 27)</a:t>
          </a:r>
        </a:p>
      </dsp:txBody>
      <dsp:txXfrm rot="10800000">
        <a:off x="0" y="3025821"/>
        <a:ext cx="6965072" cy="674335"/>
      </dsp:txXfrm>
    </dsp:sp>
    <dsp:sp modelId="{CA2EB53D-BA37-4049-849E-01BAF008CC7E}">
      <dsp:nvSpPr>
        <dsp:cNvPr id="0" name=""/>
        <dsp:cNvSpPr/>
      </dsp:nvSpPr>
      <dsp:spPr>
        <a:xfrm rot="10800000">
          <a:off x="0" y="2402804"/>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lumMod val="65000"/>
                </a:schemeClr>
              </a:solidFill>
            </a:rPr>
            <a:t>Regional Council First Reading</a:t>
          </a:r>
          <a:endParaRPr lang="en-CA" sz="2400" b="0" kern="1200" dirty="0">
            <a:solidFill>
              <a:schemeClr val="bg1">
                <a:lumMod val="65000"/>
              </a:schemeClr>
            </a:solidFill>
          </a:endParaRPr>
        </a:p>
      </dsp:txBody>
      <dsp:txXfrm rot="10800000">
        <a:off x="0" y="2402804"/>
        <a:ext cx="6965072" cy="415497"/>
      </dsp:txXfrm>
    </dsp:sp>
    <dsp:sp modelId="{B89C274F-EE3C-48D1-8ED5-BDEF3BB709BE}">
      <dsp:nvSpPr>
        <dsp:cNvPr id="0" name=""/>
        <dsp:cNvSpPr/>
      </dsp:nvSpPr>
      <dsp:spPr>
        <a:xfrm rot="10800000">
          <a:off x="0" y="1268719"/>
          <a:ext cx="6965072" cy="114032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tx1"/>
              </a:solidFill>
            </a:rPr>
            <a:t> </a:t>
          </a:r>
          <a:r>
            <a:rPr lang="en-US" sz="2400" kern="1200" dirty="0">
              <a:solidFill>
                <a:schemeClr val="bg1">
                  <a:lumMod val="65000"/>
                </a:schemeClr>
              </a:solidFill>
            </a:rPr>
            <a:t>PAC receives staff report and PIM Notes</a:t>
          </a:r>
        </a:p>
        <a:p>
          <a:pPr marL="0" lvl="0" indent="0" algn="ctr" defTabSz="1066800">
            <a:lnSpc>
              <a:spcPct val="90000"/>
            </a:lnSpc>
            <a:spcBef>
              <a:spcPct val="0"/>
            </a:spcBef>
            <a:spcAft>
              <a:spcPct val="35000"/>
            </a:spcAft>
            <a:buNone/>
          </a:pPr>
          <a:r>
            <a:rPr lang="en-CA" sz="2400" kern="1200" dirty="0">
              <a:solidFill>
                <a:schemeClr val="bg1">
                  <a:lumMod val="65000"/>
                </a:schemeClr>
              </a:solidFill>
            </a:rPr>
            <a:t>PAC Review and Recommendation</a:t>
          </a:r>
        </a:p>
      </dsp:txBody>
      <dsp:txXfrm rot="10800000">
        <a:off x="0" y="1268719"/>
        <a:ext cx="6965072" cy="740947"/>
      </dsp:txXfrm>
    </dsp:sp>
    <dsp:sp modelId="{649CC3F0-F9A5-4976-8FCA-CB8D91F08D29}">
      <dsp:nvSpPr>
        <dsp:cNvPr id="0" name=""/>
        <dsp:cNvSpPr/>
      </dsp:nvSpPr>
      <dsp:spPr>
        <a:xfrm rot="10800000">
          <a:off x="0" y="635503"/>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bg1">
                  <a:lumMod val="65000"/>
                </a:schemeClr>
              </a:solidFill>
            </a:rPr>
            <a:t>Public Information Meeting</a:t>
          </a:r>
          <a:endParaRPr lang="en-US" sz="2400" kern="1200" dirty="0">
            <a:solidFill>
              <a:schemeClr val="bg1">
                <a:lumMod val="65000"/>
              </a:schemeClr>
            </a:solidFill>
          </a:endParaRPr>
        </a:p>
      </dsp:txBody>
      <dsp:txXfrm rot="10800000">
        <a:off x="0" y="635503"/>
        <a:ext cx="6965072" cy="415497"/>
      </dsp:txXfrm>
    </dsp:sp>
    <dsp:sp modelId="{AD6BE499-80A1-4385-AD12-C351DDE67F5D}">
      <dsp:nvSpPr>
        <dsp:cNvPr id="0" name=""/>
        <dsp:cNvSpPr/>
      </dsp:nvSpPr>
      <dsp:spPr>
        <a:xfrm rot="10800000">
          <a:off x="0" y="0"/>
          <a:ext cx="6965072" cy="639452"/>
        </a:xfrm>
        <a:prstGeom prst="upArrowCallout">
          <a:avLst/>
        </a:prstGeom>
        <a:solidFill>
          <a:schemeClr val="tx2">
            <a:lumMod val="20000"/>
            <a:lumOff val="8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2">
                  <a:lumMod val="75000"/>
                </a:schemeClr>
              </a:solidFill>
            </a:rPr>
            <a:t>Staff Review</a:t>
          </a:r>
        </a:p>
      </dsp:txBody>
      <dsp:txXfrm rot="10800000">
        <a:off x="0" y="0"/>
        <a:ext cx="6965072" cy="41549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26BFFC3E-02C2-4847-BB29-AE0AFA7B3B81}" type="datetimeFigureOut">
              <a:rPr lang="en-US" smtClean="0"/>
              <a:t>4/27/2021</a:t>
            </a:fld>
            <a:endParaRPr lang="en-US" dirty="0"/>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8A755094-932F-4CDD-8D3F-7922F79ACFE1}" type="slidenum">
              <a:rPr lang="en-US" smtClean="0"/>
              <a:t>‹#›</a:t>
            </a:fld>
            <a:endParaRPr lang="en-US" dirty="0"/>
          </a:p>
        </p:txBody>
      </p:sp>
    </p:spTree>
    <p:extLst>
      <p:ext uri="{BB962C8B-B14F-4D97-AF65-F5344CB8AC3E}">
        <p14:creationId xmlns:p14="http://schemas.microsoft.com/office/powerpoint/2010/main" val="3884852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1</a:t>
            </a:fld>
            <a:endParaRPr lang="en-US" dirty="0"/>
          </a:p>
        </p:txBody>
      </p:sp>
    </p:spTree>
    <p:extLst>
      <p:ext uri="{BB962C8B-B14F-4D97-AF65-F5344CB8AC3E}">
        <p14:creationId xmlns:p14="http://schemas.microsoft.com/office/powerpoint/2010/main" val="71195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3</a:t>
            </a:fld>
            <a:endParaRPr lang="en-US" dirty="0"/>
          </a:p>
        </p:txBody>
      </p:sp>
    </p:spTree>
    <p:extLst>
      <p:ext uri="{BB962C8B-B14F-4D97-AF65-F5344CB8AC3E}">
        <p14:creationId xmlns:p14="http://schemas.microsoft.com/office/powerpoint/2010/main" val="3898021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755094-932F-4CDD-8D3F-7922F79ACFE1}" type="slidenum">
              <a:rPr lang="en-US" smtClean="0"/>
              <a:t>5</a:t>
            </a:fld>
            <a:endParaRPr lang="en-US" dirty="0"/>
          </a:p>
        </p:txBody>
      </p:sp>
    </p:spTree>
    <p:extLst>
      <p:ext uri="{BB962C8B-B14F-4D97-AF65-F5344CB8AC3E}">
        <p14:creationId xmlns:p14="http://schemas.microsoft.com/office/powerpoint/2010/main" val="201180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755094-932F-4CDD-8D3F-7922F79ACFE1}" type="slidenum">
              <a:rPr lang="en-US" smtClean="0"/>
              <a:t>6</a:t>
            </a:fld>
            <a:endParaRPr lang="en-US" dirty="0"/>
          </a:p>
        </p:txBody>
      </p:sp>
    </p:spTree>
    <p:extLst>
      <p:ext uri="{BB962C8B-B14F-4D97-AF65-F5344CB8AC3E}">
        <p14:creationId xmlns:p14="http://schemas.microsoft.com/office/powerpoint/2010/main" val="81840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755094-932F-4CDD-8D3F-7922F79ACFE1}" type="slidenum">
              <a:rPr lang="en-US" smtClean="0"/>
              <a:t>9</a:t>
            </a:fld>
            <a:endParaRPr lang="en-US" dirty="0"/>
          </a:p>
        </p:txBody>
      </p:sp>
    </p:spTree>
    <p:extLst>
      <p:ext uri="{BB962C8B-B14F-4D97-AF65-F5344CB8AC3E}">
        <p14:creationId xmlns:p14="http://schemas.microsoft.com/office/powerpoint/2010/main" val="2444288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755094-932F-4CDD-8D3F-7922F79ACFE1}" type="slidenum">
              <a:rPr lang="en-US" smtClean="0"/>
              <a:t>10</a:t>
            </a:fld>
            <a:endParaRPr lang="en-US" dirty="0"/>
          </a:p>
        </p:txBody>
      </p:sp>
    </p:spTree>
    <p:extLst>
      <p:ext uri="{BB962C8B-B14F-4D97-AF65-F5344CB8AC3E}">
        <p14:creationId xmlns:p14="http://schemas.microsoft.com/office/powerpoint/2010/main" val="35353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13</a:t>
            </a:fld>
            <a:endParaRPr lang="en-US" dirty="0"/>
          </a:p>
        </p:txBody>
      </p:sp>
    </p:spTree>
    <p:extLst>
      <p:ext uri="{BB962C8B-B14F-4D97-AF65-F5344CB8AC3E}">
        <p14:creationId xmlns:p14="http://schemas.microsoft.com/office/powerpoint/2010/main" val="2271582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755094-932F-4CDD-8D3F-7922F79ACFE1}" type="slidenum">
              <a:rPr lang="en-US" smtClean="0"/>
              <a:t>20</a:t>
            </a:fld>
            <a:endParaRPr lang="en-US" dirty="0"/>
          </a:p>
        </p:txBody>
      </p:sp>
    </p:spTree>
    <p:extLst>
      <p:ext uri="{BB962C8B-B14F-4D97-AF65-F5344CB8AC3E}">
        <p14:creationId xmlns:p14="http://schemas.microsoft.com/office/powerpoint/2010/main" val="3291359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4228531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3710295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28462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685368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54447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3723871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16170027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817075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71240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4259175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0673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29027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52419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3767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226574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C2B79E-90D7-4DD4-9D8F-7BEBF70B17F8}" type="datetimeFigureOut">
              <a:rPr lang="en-CA" smtClean="0"/>
              <a:t>2021-04-27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F5C8ABB-460B-4F7E-B3D8-C675F56F3698}" type="slidenum">
              <a:rPr lang="en-CA" smtClean="0"/>
              <a:t>‹#›</a:t>
            </a:fld>
            <a:endParaRPr lang="en-CA" dirty="0"/>
          </a:p>
        </p:txBody>
      </p:sp>
    </p:spTree>
    <p:extLst>
      <p:ext uri="{BB962C8B-B14F-4D97-AF65-F5344CB8AC3E}">
        <p14:creationId xmlns:p14="http://schemas.microsoft.com/office/powerpoint/2010/main" val="110661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1C2B79E-90D7-4DD4-9D8F-7BEBF70B17F8}" type="datetimeFigureOut">
              <a:rPr lang="en-CA" smtClean="0"/>
              <a:t>2021-04-27</a:t>
            </a:fld>
            <a:endParaRPr lang="en-CA"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F5C8ABB-460B-4F7E-B3D8-C675F56F3698}" type="slidenum">
              <a:rPr lang="en-CA" smtClean="0"/>
              <a:t>‹#›</a:t>
            </a:fld>
            <a:endParaRPr lang="en-CA" dirty="0"/>
          </a:p>
        </p:txBody>
      </p:sp>
    </p:spTree>
    <p:extLst>
      <p:ext uri="{BB962C8B-B14F-4D97-AF65-F5344CB8AC3E}">
        <p14:creationId xmlns:p14="http://schemas.microsoft.com/office/powerpoint/2010/main" val="101739768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1FBC1484-43F7-4305-8AB5-51FF346C33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0569" y="2183654"/>
            <a:ext cx="4375805" cy="2490692"/>
          </a:xfrm>
          <a:prstGeom prst="rect">
            <a:avLst/>
          </a:prstGeom>
        </p:spPr>
      </p:pic>
    </p:spTree>
    <p:extLst>
      <p:ext uri="{BB962C8B-B14F-4D97-AF65-F5344CB8AC3E}">
        <p14:creationId xmlns:p14="http://schemas.microsoft.com/office/powerpoint/2010/main" val="3495939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53D7E-3A89-4E8C-B5EA-3BE41EC16536}"/>
              </a:ext>
            </a:extLst>
          </p:cNvPr>
          <p:cNvSpPr>
            <a:spLocks noGrp="1"/>
          </p:cNvSpPr>
          <p:nvPr>
            <p:ph type="title"/>
          </p:nvPr>
        </p:nvSpPr>
        <p:spPr/>
        <p:txBody>
          <a:bodyPr/>
          <a:lstStyle/>
          <a:p>
            <a:r>
              <a:rPr lang="en-US" b="1" i="1" dirty="0"/>
              <a:t>WHMPS General Criteria </a:t>
            </a:r>
            <a:r>
              <a:rPr lang="en-US" sz="3600" b="1" dirty="0"/>
              <a:t>Policy 16.3.1 </a:t>
            </a:r>
            <a:endParaRPr lang="en-US" b="1" i="1" dirty="0"/>
          </a:p>
        </p:txBody>
      </p:sp>
      <p:sp>
        <p:nvSpPr>
          <p:cNvPr id="3" name="Content Placeholder 2">
            <a:extLst>
              <a:ext uri="{FF2B5EF4-FFF2-40B4-BE49-F238E27FC236}">
                <a16:creationId xmlns:a16="http://schemas.microsoft.com/office/drawing/2014/main" id="{8D7682C1-788E-4F5E-9CAE-AEDACBB5A651}"/>
              </a:ext>
            </a:extLst>
          </p:cNvPr>
          <p:cNvSpPr>
            <a:spLocks noGrp="1"/>
          </p:cNvSpPr>
          <p:nvPr>
            <p:ph idx="1"/>
          </p:nvPr>
        </p:nvSpPr>
        <p:spPr>
          <a:xfrm>
            <a:off x="677334" y="1825610"/>
            <a:ext cx="8596668" cy="4538975"/>
          </a:xfrm>
        </p:spPr>
        <p:txBody>
          <a:bodyPr>
            <a:normAutofit fontScale="92500"/>
          </a:bodyPr>
          <a:lstStyle/>
          <a:p>
            <a:r>
              <a:rPr lang="en-US" sz="2600" dirty="0"/>
              <a:t>In summary:</a:t>
            </a:r>
          </a:p>
          <a:p>
            <a:pPr lvl="1"/>
            <a:r>
              <a:rPr lang="en-US" sz="2400" dirty="0"/>
              <a:t>the proposal is not premature or inappropriate for the area;</a:t>
            </a:r>
          </a:p>
          <a:p>
            <a:pPr lvl="1"/>
            <a:r>
              <a:rPr lang="en-US" sz="2400" dirty="0"/>
              <a:t>there would be an increase in households using water, sewer, and waste disposal services in the area. New residents moving to the development would be expected to cover some of the increased costs for the Municipality; and</a:t>
            </a:r>
          </a:p>
          <a:p>
            <a:pPr lvl="1"/>
            <a:r>
              <a:rPr lang="en-US" sz="2400" dirty="0"/>
              <a:t>the Fire Chief, Manager of Building and Fire Inspections Services, Director of Public Works and Department of Transportation and Infrastructure Renewal have no major concerns which have not been address in the draft development agreement.</a:t>
            </a:r>
          </a:p>
          <a:p>
            <a:endParaRPr lang="en-US" sz="2400" dirty="0"/>
          </a:p>
        </p:txBody>
      </p:sp>
    </p:spTree>
    <p:extLst>
      <p:ext uri="{BB962C8B-B14F-4D97-AF65-F5344CB8AC3E}">
        <p14:creationId xmlns:p14="http://schemas.microsoft.com/office/powerpoint/2010/main" val="2931723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0D360-2F11-4711-93D5-9605B3764641}"/>
              </a:ext>
            </a:extLst>
          </p:cNvPr>
          <p:cNvSpPr>
            <a:spLocks noGrp="1"/>
          </p:cNvSpPr>
          <p:nvPr>
            <p:ph type="title"/>
          </p:nvPr>
        </p:nvSpPr>
        <p:spPr/>
        <p:txBody>
          <a:bodyPr/>
          <a:lstStyle/>
          <a:p>
            <a:r>
              <a:rPr lang="en-US" b="1" i="1" dirty="0"/>
              <a:t>Planning Advisory Committee</a:t>
            </a:r>
          </a:p>
        </p:txBody>
      </p:sp>
      <p:sp>
        <p:nvSpPr>
          <p:cNvPr id="3" name="Content Placeholder 2">
            <a:extLst>
              <a:ext uri="{FF2B5EF4-FFF2-40B4-BE49-F238E27FC236}">
                <a16:creationId xmlns:a16="http://schemas.microsoft.com/office/drawing/2014/main" id="{222CF937-7DB7-4B94-B1BD-C14EE4931735}"/>
              </a:ext>
            </a:extLst>
          </p:cNvPr>
          <p:cNvSpPr>
            <a:spLocks noGrp="1"/>
          </p:cNvSpPr>
          <p:nvPr>
            <p:ph idx="1"/>
          </p:nvPr>
        </p:nvSpPr>
        <p:spPr>
          <a:xfrm>
            <a:off x="677334" y="1903258"/>
            <a:ext cx="8596668" cy="4345142"/>
          </a:xfrm>
        </p:spPr>
        <p:txBody>
          <a:bodyPr>
            <a:normAutofit/>
          </a:bodyPr>
          <a:lstStyle/>
          <a:p>
            <a:r>
              <a:rPr lang="en-US" sz="2400" dirty="0"/>
              <a:t>A Public Information Meeting was held on January 19, 2021 </a:t>
            </a:r>
          </a:p>
          <a:p>
            <a:r>
              <a:rPr lang="en-US" sz="2400" dirty="0"/>
              <a:t>PAC recommended in favour of the proposed development agreement on March 11, 2021.</a:t>
            </a:r>
          </a:p>
          <a:p>
            <a:r>
              <a:rPr lang="en-CA" sz="2400" dirty="0">
                <a:effectLst/>
                <a:ea typeface="Calibri" panose="020F0502020204030204" pitchFamily="34" charset="0"/>
                <a:cs typeface="Times New Roman" panose="02020603050405020304" pitchFamily="18" charset="0"/>
              </a:rPr>
              <a:t>PAC discussed additional requirements to try to ensure there is variation in the design of the dwellings but after the applicant clarified the design elements are predominantly determined by the prospective property owner, PAC recommended the development agreement as drafted.</a:t>
            </a:r>
            <a:endParaRPr lang="en-US" sz="2400" dirty="0">
              <a:effectLst/>
              <a:ea typeface="Calibri" panose="020F0502020204030204" pitchFamily="34"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3704571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AD004-C33A-4592-938E-7295BBBB7D55}"/>
              </a:ext>
            </a:extLst>
          </p:cNvPr>
          <p:cNvSpPr>
            <a:spLocks noGrp="1"/>
          </p:cNvSpPr>
          <p:nvPr>
            <p:ph type="title"/>
          </p:nvPr>
        </p:nvSpPr>
        <p:spPr>
          <a:xfrm>
            <a:off x="662343" y="339777"/>
            <a:ext cx="8596668" cy="1320800"/>
          </a:xfrm>
        </p:spPr>
        <p:txBody>
          <a:bodyPr/>
          <a:lstStyle/>
          <a:p>
            <a:r>
              <a:rPr lang="en-US" b="1" i="1" dirty="0"/>
              <a:t>Council First Reading</a:t>
            </a:r>
          </a:p>
        </p:txBody>
      </p:sp>
      <p:sp>
        <p:nvSpPr>
          <p:cNvPr id="3" name="Content Placeholder 2">
            <a:extLst>
              <a:ext uri="{FF2B5EF4-FFF2-40B4-BE49-F238E27FC236}">
                <a16:creationId xmlns:a16="http://schemas.microsoft.com/office/drawing/2014/main" id="{43BF5002-0B52-44FE-B4CF-0B21A51FA3F5}"/>
              </a:ext>
            </a:extLst>
          </p:cNvPr>
          <p:cNvSpPr>
            <a:spLocks noGrp="1"/>
          </p:cNvSpPr>
          <p:nvPr>
            <p:ph idx="1"/>
          </p:nvPr>
        </p:nvSpPr>
        <p:spPr>
          <a:xfrm>
            <a:off x="792259" y="1270000"/>
            <a:ext cx="8596668" cy="5383628"/>
          </a:xfrm>
        </p:spPr>
        <p:txBody>
          <a:bodyPr>
            <a:noAutofit/>
          </a:bodyPr>
          <a:lstStyle/>
          <a:p>
            <a:r>
              <a:rPr lang="en-US" sz="2400" dirty="0"/>
              <a:t>On March 23, 2021, Staff presented three (3) proposed changes to the development agreement:</a:t>
            </a:r>
          </a:p>
          <a:p>
            <a:pPr lvl="1"/>
            <a:r>
              <a:rPr lang="en-US" sz="2400" dirty="0"/>
              <a:t>that the most recent stormwater management plan be attached to the DA; </a:t>
            </a:r>
          </a:p>
          <a:p>
            <a:pPr lvl="1"/>
            <a:r>
              <a:rPr lang="en-US" sz="2400" dirty="0"/>
              <a:t>that the minimum </a:t>
            </a:r>
            <a:r>
              <a:rPr lang="en-US" sz="2400" dirty="0" err="1"/>
              <a:t>flankage</a:t>
            </a:r>
            <a:r>
              <a:rPr lang="en-US" sz="2400" dirty="0"/>
              <a:t> yard requirement for single unit dwellings on corner lots be reduced from 25 ft. to 15 ft.; and</a:t>
            </a:r>
          </a:p>
          <a:p>
            <a:pPr lvl="1"/>
            <a:r>
              <a:rPr lang="en-US" sz="2400" dirty="0"/>
              <a:t>that the Development Officer, in consultation with the Municipal Engineer, can consider minor changes to the stormwater management plan without an amendment to the DA.</a:t>
            </a:r>
          </a:p>
          <a:p>
            <a:r>
              <a:rPr lang="en-US" sz="2400" dirty="0"/>
              <a:t>Council voted to hold a Public Hearing for the development agreement with the additions noted above. </a:t>
            </a:r>
          </a:p>
        </p:txBody>
      </p:sp>
    </p:spTree>
    <p:extLst>
      <p:ext uri="{BB962C8B-B14F-4D97-AF65-F5344CB8AC3E}">
        <p14:creationId xmlns:p14="http://schemas.microsoft.com/office/powerpoint/2010/main" val="86306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0EED1E-51D8-4421-8256-CCEDFE6FE326}"/>
              </a:ext>
            </a:extLst>
          </p:cNvPr>
          <p:cNvSpPr txBox="1"/>
          <p:nvPr/>
        </p:nvSpPr>
        <p:spPr>
          <a:xfrm>
            <a:off x="677333" y="609600"/>
            <a:ext cx="8022286" cy="646331"/>
          </a:xfrm>
          <a:prstGeom prst="rect">
            <a:avLst/>
          </a:prstGeom>
          <a:noFill/>
        </p:spPr>
        <p:txBody>
          <a:bodyPr wrap="square" rtlCol="0">
            <a:spAutoFit/>
          </a:bodyPr>
          <a:lstStyle/>
          <a:p>
            <a:r>
              <a:rPr lang="en-US" sz="3600" b="1" i="1" dirty="0">
                <a:solidFill>
                  <a:srgbClr val="065776"/>
                </a:solidFill>
                <a:latin typeface="Arial" panose="020B0604020202020204" pitchFamily="34" charset="0"/>
                <a:cs typeface="Arial" panose="020B0604020202020204" pitchFamily="34" charset="0"/>
              </a:rPr>
              <a:t>Process</a:t>
            </a:r>
            <a:endParaRPr lang="en-US" sz="3000" b="1" i="1" dirty="0">
              <a:solidFill>
                <a:srgbClr val="065776"/>
              </a:solidFill>
              <a:latin typeface="Arial" panose="020B0604020202020204" pitchFamily="34" charset="0"/>
              <a:cs typeface="Arial" panose="020B0604020202020204" pitchFamily="34" charset="0"/>
            </a:endParaRPr>
          </a:p>
        </p:txBody>
      </p:sp>
      <p:graphicFrame>
        <p:nvGraphicFramePr>
          <p:cNvPr id="4" name="Content Placeholder 5">
            <a:extLst>
              <a:ext uri="{FF2B5EF4-FFF2-40B4-BE49-F238E27FC236}">
                <a16:creationId xmlns:a16="http://schemas.microsoft.com/office/drawing/2014/main" id="{0505E5E3-E623-4CC8-BA6E-636B10F1B155}"/>
              </a:ext>
            </a:extLst>
          </p:cNvPr>
          <p:cNvGraphicFramePr>
            <a:graphicFrameLocks/>
          </p:cNvGraphicFramePr>
          <p:nvPr>
            <p:extLst>
              <p:ext uri="{D42A27DB-BD31-4B8C-83A1-F6EECF244321}">
                <p14:modId xmlns:p14="http://schemas.microsoft.com/office/powerpoint/2010/main" val="1065716851"/>
              </p:ext>
            </p:extLst>
          </p:nvPr>
        </p:nvGraphicFramePr>
        <p:xfrm>
          <a:off x="2961807" y="461728"/>
          <a:ext cx="6965072" cy="6092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B79D805D-B68D-4C51-8765-29E935CFF23D}"/>
              </a:ext>
            </a:extLst>
          </p:cNvPr>
          <p:cNvSpPr/>
          <p:nvPr/>
        </p:nvSpPr>
        <p:spPr>
          <a:xfrm>
            <a:off x="165729" y="2077058"/>
            <a:ext cx="2796078" cy="2031325"/>
          </a:xfrm>
          <a:prstGeom prst="rect">
            <a:avLst/>
          </a:prstGeom>
        </p:spPr>
        <p:txBody>
          <a:bodyPr wrap="square">
            <a:spAutoFit/>
          </a:bodyPr>
          <a:lstStyle/>
          <a:p>
            <a:r>
              <a:rPr lang="en-US" dirty="0">
                <a:cs typeface="Arial" pitchFamily="34" charset="0"/>
              </a:rPr>
              <a:t>Notice was placed in the local paper and website/Facebook</a:t>
            </a:r>
          </a:p>
          <a:p>
            <a:endParaRPr lang="en-US" dirty="0">
              <a:cs typeface="Arial" pitchFamily="34" charset="0"/>
            </a:endParaRPr>
          </a:p>
          <a:p>
            <a:r>
              <a:rPr lang="en-US" dirty="0">
                <a:cs typeface="Arial" pitchFamily="34" charset="0"/>
              </a:rPr>
              <a:t>Letters were mailed to residents within 500 ft. of the property.</a:t>
            </a:r>
          </a:p>
        </p:txBody>
      </p:sp>
    </p:spTree>
    <p:extLst>
      <p:ext uri="{BB962C8B-B14F-4D97-AF65-F5344CB8AC3E}">
        <p14:creationId xmlns:p14="http://schemas.microsoft.com/office/powerpoint/2010/main" val="2304049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1E1319-73F6-40F3-8E15-632D4BFACD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70305" y="857250"/>
            <a:ext cx="6858000" cy="5143500"/>
          </a:xfrm>
          <a:prstGeom prst="rect">
            <a:avLst/>
          </a:prstGeom>
        </p:spPr>
      </p:pic>
      <p:pic>
        <p:nvPicPr>
          <p:cNvPr id="5" name="Picture 4">
            <a:extLst>
              <a:ext uri="{FF2B5EF4-FFF2-40B4-BE49-F238E27FC236}">
                <a16:creationId xmlns:a16="http://schemas.microsoft.com/office/drawing/2014/main" id="{0D2D1799-47BD-44F0-AEDF-BFF0AC3E5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73195" y="857250"/>
            <a:ext cx="6858000" cy="5143500"/>
          </a:xfrm>
          <a:prstGeom prst="rect">
            <a:avLst/>
          </a:prstGeom>
        </p:spPr>
      </p:pic>
    </p:spTree>
    <p:extLst>
      <p:ext uri="{BB962C8B-B14F-4D97-AF65-F5344CB8AC3E}">
        <p14:creationId xmlns:p14="http://schemas.microsoft.com/office/powerpoint/2010/main" val="441786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BE14C-7EAC-49F4-ACDD-79D5DFE6D648}"/>
              </a:ext>
            </a:extLst>
          </p:cNvPr>
          <p:cNvSpPr>
            <a:spLocks noGrp="1"/>
          </p:cNvSpPr>
          <p:nvPr>
            <p:ph type="title"/>
          </p:nvPr>
        </p:nvSpPr>
        <p:spPr/>
        <p:txBody>
          <a:bodyPr/>
          <a:lstStyle/>
          <a:p>
            <a:r>
              <a:rPr lang="en-US" b="1" i="1" dirty="0"/>
              <a:t>Parkland</a:t>
            </a:r>
          </a:p>
        </p:txBody>
      </p:sp>
      <p:sp>
        <p:nvSpPr>
          <p:cNvPr id="3" name="Content Placeholder 2">
            <a:extLst>
              <a:ext uri="{FF2B5EF4-FFF2-40B4-BE49-F238E27FC236}">
                <a16:creationId xmlns:a16="http://schemas.microsoft.com/office/drawing/2014/main" id="{26DCD50A-E98A-4B83-88A9-736960096541}"/>
              </a:ext>
            </a:extLst>
          </p:cNvPr>
          <p:cNvSpPr>
            <a:spLocks noGrp="1"/>
          </p:cNvSpPr>
          <p:nvPr>
            <p:ph idx="1"/>
          </p:nvPr>
        </p:nvSpPr>
        <p:spPr>
          <a:xfrm>
            <a:off x="677334" y="1528997"/>
            <a:ext cx="9021303" cy="5201586"/>
          </a:xfrm>
        </p:spPr>
        <p:txBody>
          <a:bodyPr>
            <a:normAutofit fontScale="77500" lnSpcReduction="20000"/>
          </a:bodyPr>
          <a:lstStyle/>
          <a:p>
            <a:r>
              <a:rPr lang="en-US" sz="3100" dirty="0"/>
              <a:t>A resident has asked for clarification about the parkland contribution</a:t>
            </a:r>
          </a:p>
          <a:p>
            <a:endParaRPr lang="en-US" sz="3100" dirty="0"/>
          </a:p>
          <a:p>
            <a:r>
              <a:rPr lang="en-US" sz="3100" dirty="0"/>
              <a:t>Parkland requirements set out in Policy 5.4.4 (d) are in the DA</a:t>
            </a:r>
          </a:p>
          <a:p>
            <a:pPr lvl="1"/>
            <a:r>
              <a:rPr lang="en-US" sz="3100" dirty="0"/>
              <a:t>5% required for parkland for less than 3 dwelling units per acre</a:t>
            </a:r>
          </a:p>
          <a:p>
            <a:pPr lvl="1"/>
            <a:r>
              <a:rPr lang="en-US" sz="3100" dirty="0"/>
              <a:t>10% required for parkland for 3 or more dwelling units per acre</a:t>
            </a:r>
          </a:p>
          <a:p>
            <a:pPr lvl="1"/>
            <a:r>
              <a:rPr lang="en-US" sz="3100" dirty="0"/>
              <a:t>Development cannot exceed 4 and half dwelling units per acre</a:t>
            </a:r>
          </a:p>
          <a:p>
            <a:endParaRPr lang="en-US" sz="3100" dirty="0"/>
          </a:p>
          <a:p>
            <a:r>
              <a:rPr lang="en-CA" sz="3100" dirty="0">
                <a:effectLst/>
                <a:ea typeface="Calibri" panose="020F0502020204030204" pitchFamily="34" charset="0"/>
              </a:rPr>
              <a:t>Based on the existing parkland agreements and the concept plan submitted by the applicant 4.8 acres has been allocated within the Meadows Development as parkland</a:t>
            </a:r>
          </a:p>
          <a:p>
            <a:endParaRPr lang="en-US" sz="2400" dirty="0"/>
          </a:p>
        </p:txBody>
      </p:sp>
    </p:spTree>
    <p:extLst>
      <p:ext uri="{BB962C8B-B14F-4D97-AF65-F5344CB8AC3E}">
        <p14:creationId xmlns:p14="http://schemas.microsoft.com/office/powerpoint/2010/main" val="3153423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8D7FA07-EF23-4A8B-863B-C110735B56A1}"/>
              </a:ext>
            </a:extLst>
          </p:cNvPr>
          <p:cNvSpPr/>
          <p:nvPr/>
        </p:nvSpPr>
        <p:spPr>
          <a:xfrm>
            <a:off x="7150308" y="3911396"/>
            <a:ext cx="2678331"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A905545-0160-4878-8BCB-B713923974ED}"/>
              </a:ext>
            </a:extLst>
          </p:cNvPr>
          <p:cNvSpPr/>
          <p:nvPr/>
        </p:nvSpPr>
        <p:spPr>
          <a:xfrm>
            <a:off x="3758599" y="3911396"/>
            <a:ext cx="2678331"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80030D-B7F7-4F3E-93B0-E09988F24FDB}"/>
              </a:ext>
            </a:extLst>
          </p:cNvPr>
          <p:cNvSpPr/>
          <p:nvPr/>
        </p:nvSpPr>
        <p:spPr>
          <a:xfrm>
            <a:off x="554636" y="3911396"/>
            <a:ext cx="2607965"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7BE14C-7EAC-49F4-ACDD-79D5DFE6D648}"/>
              </a:ext>
            </a:extLst>
          </p:cNvPr>
          <p:cNvSpPr>
            <a:spLocks noGrp="1"/>
          </p:cNvSpPr>
          <p:nvPr>
            <p:ph type="title"/>
          </p:nvPr>
        </p:nvSpPr>
        <p:spPr/>
        <p:txBody>
          <a:bodyPr/>
          <a:lstStyle/>
          <a:p>
            <a:r>
              <a:rPr lang="en-US" b="1" i="1" dirty="0"/>
              <a:t>Parkland Cont.</a:t>
            </a:r>
          </a:p>
        </p:txBody>
      </p:sp>
      <p:sp>
        <p:nvSpPr>
          <p:cNvPr id="3" name="Content Placeholder 2">
            <a:extLst>
              <a:ext uri="{FF2B5EF4-FFF2-40B4-BE49-F238E27FC236}">
                <a16:creationId xmlns:a16="http://schemas.microsoft.com/office/drawing/2014/main" id="{26DCD50A-E98A-4B83-88A9-736960096541}"/>
              </a:ext>
            </a:extLst>
          </p:cNvPr>
          <p:cNvSpPr>
            <a:spLocks noGrp="1"/>
          </p:cNvSpPr>
          <p:nvPr>
            <p:ph idx="1"/>
          </p:nvPr>
        </p:nvSpPr>
        <p:spPr>
          <a:xfrm>
            <a:off x="677334" y="1453025"/>
            <a:ext cx="8596668" cy="2067260"/>
          </a:xfrm>
          <a:noFill/>
        </p:spPr>
        <p:txBody>
          <a:bodyPr>
            <a:normAutofit lnSpcReduction="10000"/>
          </a:bodyPr>
          <a:lstStyle/>
          <a:p>
            <a:pPr marL="0">
              <a:spcBef>
                <a:spcPts val="0"/>
              </a:spcBef>
            </a:pPr>
            <a:r>
              <a:rPr lang="en-CA" sz="2400" dirty="0">
                <a:ea typeface="Calibri" panose="020F0502020204030204" pitchFamily="34" charset="0"/>
              </a:rPr>
              <a:t>Based on a maximum build out scenario, 70% of the development can be two-unit dwellings which would likely exceed 3 dwelling units per acre</a:t>
            </a:r>
          </a:p>
          <a:p>
            <a:pPr marL="0">
              <a:spcBef>
                <a:spcPts val="0"/>
              </a:spcBef>
            </a:pPr>
            <a:endParaRPr lang="en-CA" sz="2400" dirty="0">
              <a:effectLst/>
              <a:ea typeface="Calibri" panose="020F0502020204030204" pitchFamily="34" charset="0"/>
            </a:endParaRPr>
          </a:p>
          <a:p>
            <a:pPr marL="0">
              <a:spcBef>
                <a:spcPts val="0"/>
              </a:spcBef>
            </a:pPr>
            <a:r>
              <a:rPr lang="en-CA" sz="2400" dirty="0">
                <a:effectLst/>
                <a:ea typeface="Calibri" panose="020F0502020204030204" pitchFamily="34" charset="0"/>
              </a:rPr>
              <a:t>If 70% is two-unit dwellings which require a 10% parkland contribution:</a:t>
            </a:r>
            <a:endParaRPr lang="en-CA"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CA" sz="1800" dirty="0">
              <a:effectLst/>
              <a:latin typeface="Calibri" panose="020F0502020204030204" pitchFamily="34" charset="0"/>
              <a:ea typeface="Calibri" panose="020F0502020204030204" pitchFamily="34" charset="0"/>
            </a:endParaRPr>
          </a:p>
        </p:txBody>
      </p:sp>
      <p:sp>
        <p:nvSpPr>
          <p:cNvPr id="4" name="TextBox 3">
            <a:extLst>
              <a:ext uri="{FF2B5EF4-FFF2-40B4-BE49-F238E27FC236}">
                <a16:creationId xmlns:a16="http://schemas.microsoft.com/office/drawing/2014/main" id="{1B95722A-416D-4BB5-B66D-66130CF42D76}"/>
              </a:ext>
            </a:extLst>
          </p:cNvPr>
          <p:cNvSpPr txBox="1"/>
          <p:nvPr/>
        </p:nvSpPr>
        <p:spPr>
          <a:xfrm>
            <a:off x="510892" y="4348665"/>
            <a:ext cx="2695452" cy="830997"/>
          </a:xfrm>
          <a:prstGeom prst="rect">
            <a:avLst/>
          </a:prstGeom>
          <a:noFill/>
        </p:spPr>
        <p:txBody>
          <a:bodyPr wrap="square" rtlCol="0">
            <a:spAutoFit/>
          </a:bodyPr>
          <a:lstStyle/>
          <a:p>
            <a:pPr algn="ctr"/>
            <a:r>
              <a:rPr lang="en-US" sz="2400" dirty="0">
                <a:solidFill>
                  <a:schemeClr val="tx1">
                    <a:lumMod val="75000"/>
                    <a:lumOff val="25000"/>
                  </a:schemeClr>
                </a:solidFill>
              </a:rPr>
              <a:t>Total Area of the Site</a:t>
            </a:r>
          </a:p>
        </p:txBody>
      </p:sp>
      <p:sp>
        <p:nvSpPr>
          <p:cNvPr id="5" name="TextBox 4">
            <a:extLst>
              <a:ext uri="{FF2B5EF4-FFF2-40B4-BE49-F238E27FC236}">
                <a16:creationId xmlns:a16="http://schemas.microsoft.com/office/drawing/2014/main" id="{47816F82-F2EF-4F3F-9B98-43FAABDB2B94}"/>
              </a:ext>
            </a:extLst>
          </p:cNvPr>
          <p:cNvSpPr txBox="1"/>
          <p:nvPr/>
        </p:nvSpPr>
        <p:spPr>
          <a:xfrm>
            <a:off x="3808612" y="4316045"/>
            <a:ext cx="2503357" cy="830997"/>
          </a:xfrm>
          <a:prstGeom prst="rect">
            <a:avLst/>
          </a:prstGeom>
          <a:noFill/>
        </p:spPr>
        <p:txBody>
          <a:bodyPr wrap="square" rtlCol="0">
            <a:spAutoFit/>
          </a:bodyPr>
          <a:lstStyle/>
          <a:p>
            <a:pPr algn="ctr"/>
            <a:r>
              <a:rPr lang="en-US" sz="2400" dirty="0">
                <a:solidFill>
                  <a:schemeClr val="tx1">
                    <a:lumMod val="75000"/>
                    <a:lumOff val="25000"/>
                  </a:schemeClr>
                </a:solidFill>
              </a:rPr>
              <a:t>70% of the Total Area</a:t>
            </a:r>
          </a:p>
        </p:txBody>
      </p:sp>
      <p:sp>
        <p:nvSpPr>
          <p:cNvPr id="6" name="TextBox 5">
            <a:extLst>
              <a:ext uri="{FF2B5EF4-FFF2-40B4-BE49-F238E27FC236}">
                <a16:creationId xmlns:a16="http://schemas.microsoft.com/office/drawing/2014/main" id="{93CA92C6-8E36-4AF3-AAE6-B926285520AC}"/>
              </a:ext>
            </a:extLst>
          </p:cNvPr>
          <p:cNvSpPr txBox="1"/>
          <p:nvPr/>
        </p:nvSpPr>
        <p:spPr>
          <a:xfrm>
            <a:off x="7150307" y="4301758"/>
            <a:ext cx="2678331" cy="830997"/>
          </a:xfrm>
          <a:prstGeom prst="rect">
            <a:avLst/>
          </a:prstGeom>
          <a:noFill/>
        </p:spPr>
        <p:txBody>
          <a:bodyPr wrap="square" rtlCol="0">
            <a:spAutoFit/>
          </a:bodyPr>
          <a:lstStyle/>
          <a:p>
            <a:pPr algn="ctr"/>
            <a:r>
              <a:rPr lang="en-US" sz="2400" dirty="0">
                <a:solidFill>
                  <a:schemeClr val="tx1">
                    <a:lumMod val="75000"/>
                    <a:lumOff val="25000"/>
                  </a:schemeClr>
                </a:solidFill>
              </a:rPr>
              <a:t>Total Parkland Required</a:t>
            </a:r>
          </a:p>
        </p:txBody>
      </p:sp>
      <p:sp>
        <p:nvSpPr>
          <p:cNvPr id="7" name="TextBox 6">
            <a:extLst>
              <a:ext uri="{FF2B5EF4-FFF2-40B4-BE49-F238E27FC236}">
                <a16:creationId xmlns:a16="http://schemas.microsoft.com/office/drawing/2014/main" id="{5823A257-7008-4755-8651-B16CFCB13504}"/>
              </a:ext>
            </a:extLst>
          </p:cNvPr>
          <p:cNvSpPr txBox="1"/>
          <p:nvPr/>
        </p:nvSpPr>
        <p:spPr>
          <a:xfrm>
            <a:off x="929390" y="5697366"/>
            <a:ext cx="1948721" cy="461665"/>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45.8 acres</a:t>
            </a:r>
            <a:endParaRPr lang="en-US" sz="2400" dirty="0">
              <a:solidFill>
                <a:schemeClr val="tx1">
                  <a:lumMod val="75000"/>
                  <a:lumOff val="25000"/>
                </a:schemeClr>
              </a:solidFill>
            </a:endParaRPr>
          </a:p>
        </p:txBody>
      </p:sp>
      <p:sp>
        <p:nvSpPr>
          <p:cNvPr id="8" name="TextBox 7">
            <a:extLst>
              <a:ext uri="{FF2B5EF4-FFF2-40B4-BE49-F238E27FC236}">
                <a16:creationId xmlns:a16="http://schemas.microsoft.com/office/drawing/2014/main" id="{CA3143CF-5744-4F68-BB7A-BE4F5330DE8C}"/>
              </a:ext>
            </a:extLst>
          </p:cNvPr>
          <p:cNvSpPr txBox="1"/>
          <p:nvPr/>
        </p:nvSpPr>
        <p:spPr>
          <a:xfrm>
            <a:off x="3852472" y="5551691"/>
            <a:ext cx="2769250" cy="830997"/>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45.8 acres X 70%</a:t>
            </a:r>
          </a:p>
          <a:p>
            <a:r>
              <a:rPr lang="en-CA" sz="2400" dirty="0">
                <a:solidFill>
                  <a:schemeClr val="tx1">
                    <a:lumMod val="75000"/>
                    <a:lumOff val="25000"/>
                  </a:schemeClr>
                </a:solidFill>
                <a:effectLst/>
                <a:ea typeface="Calibri" panose="020F0502020204030204" pitchFamily="34" charset="0"/>
              </a:rPr>
              <a:t>= 32.06 acres</a:t>
            </a:r>
            <a:endParaRPr lang="en-US" sz="2400" dirty="0">
              <a:solidFill>
                <a:schemeClr val="tx1">
                  <a:lumMod val="75000"/>
                  <a:lumOff val="25000"/>
                </a:schemeClr>
              </a:solidFill>
            </a:endParaRPr>
          </a:p>
        </p:txBody>
      </p:sp>
      <p:sp>
        <p:nvSpPr>
          <p:cNvPr id="9" name="TextBox 8">
            <a:extLst>
              <a:ext uri="{FF2B5EF4-FFF2-40B4-BE49-F238E27FC236}">
                <a16:creationId xmlns:a16="http://schemas.microsoft.com/office/drawing/2014/main" id="{DD49259A-8322-4099-BC89-FC1768911A06}"/>
              </a:ext>
            </a:extLst>
          </p:cNvPr>
          <p:cNvSpPr txBox="1"/>
          <p:nvPr/>
        </p:nvSpPr>
        <p:spPr>
          <a:xfrm>
            <a:off x="7150308" y="5512701"/>
            <a:ext cx="2769250" cy="830997"/>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32.06 acres x 10%</a:t>
            </a:r>
          </a:p>
          <a:p>
            <a:r>
              <a:rPr lang="en-CA" sz="2400" dirty="0">
                <a:solidFill>
                  <a:schemeClr val="tx1">
                    <a:lumMod val="75000"/>
                    <a:lumOff val="25000"/>
                  </a:schemeClr>
                </a:solidFill>
                <a:effectLst/>
                <a:ea typeface="Calibri" panose="020F0502020204030204" pitchFamily="34" charset="0"/>
              </a:rPr>
              <a:t> = 3.206 acres </a:t>
            </a:r>
            <a:endParaRPr lang="en-US" sz="2400" dirty="0">
              <a:solidFill>
                <a:schemeClr val="tx1">
                  <a:lumMod val="75000"/>
                  <a:lumOff val="25000"/>
                </a:schemeClr>
              </a:solidFill>
            </a:endParaRPr>
          </a:p>
        </p:txBody>
      </p:sp>
    </p:spTree>
    <p:extLst>
      <p:ext uri="{BB962C8B-B14F-4D97-AF65-F5344CB8AC3E}">
        <p14:creationId xmlns:p14="http://schemas.microsoft.com/office/powerpoint/2010/main" val="4196351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8D7FA07-EF23-4A8B-863B-C110735B56A1}"/>
              </a:ext>
            </a:extLst>
          </p:cNvPr>
          <p:cNvSpPr/>
          <p:nvPr/>
        </p:nvSpPr>
        <p:spPr>
          <a:xfrm>
            <a:off x="7165298" y="3077967"/>
            <a:ext cx="2678331"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A905545-0160-4878-8BCB-B713923974ED}"/>
              </a:ext>
            </a:extLst>
          </p:cNvPr>
          <p:cNvSpPr/>
          <p:nvPr/>
        </p:nvSpPr>
        <p:spPr>
          <a:xfrm>
            <a:off x="3773589" y="3077967"/>
            <a:ext cx="2678331"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80030D-B7F7-4F3E-93B0-E09988F24FDB}"/>
              </a:ext>
            </a:extLst>
          </p:cNvPr>
          <p:cNvSpPr/>
          <p:nvPr/>
        </p:nvSpPr>
        <p:spPr>
          <a:xfrm>
            <a:off x="569626" y="3077967"/>
            <a:ext cx="2607965" cy="25365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7BE14C-7EAC-49F4-ACDD-79D5DFE6D648}"/>
              </a:ext>
            </a:extLst>
          </p:cNvPr>
          <p:cNvSpPr>
            <a:spLocks noGrp="1"/>
          </p:cNvSpPr>
          <p:nvPr>
            <p:ph type="title"/>
          </p:nvPr>
        </p:nvSpPr>
        <p:spPr/>
        <p:txBody>
          <a:bodyPr/>
          <a:lstStyle/>
          <a:p>
            <a:r>
              <a:rPr lang="en-US" b="1" i="1" dirty="0"/>
              <a:t>Parkland Cont.</a:t>
            </a:r>
          </a:p>
        </p:txBody>
      </p:sp>
      <p:sp>
        <p:nvSpPr>
          <p:cNvPr id="3" name="Content Placeholder 2">
            <a:extLst>
              <a:ext uri="{FF2B5EF4-FFF2-40B4-BE49-F238E27FC236}">
                <a16:creationId xmlns:a16="http://schemas.microsoft.com/office/drawing/2014/main" id="{26DCD50A-E98A-4B83-88A9-736960096541}"/>
              </a:ext>
            </a:extLst>
          </p:cNvPr>
          <p:cNvSpPr>
            <a:spLocks noGrp="1"/>
          </p:cNvSpPr>
          <p:nvPr>
            <p:ph idx="1"/>
          </p:nvPr>
        </p:nvSpPr>
        <p:spPr>
          <a:xfrm>
            <a:off x="569626" y="1706633"/>
            <a:ext cx="8596668" cy="1040295"/>
          </a:xfrm>
          <a:noFill/>
        </p:spPr>
        <p:txBody>
          <a:bodyPr>
            <a:normAutofit fontScale="92500" lnSpcReduction="20000"/>
          </a:bodyPr>
          <a:lstStyle/>
          <a:p>
            <a:pPr marL="0" marR="0" indent="0">
              <a:spcBef>
                <a:spcPts val="0"/>
              </a:spcBef>
              <a:spcAft>
                <a:spcPts val="0"/>
              </a:spcAft>
              <a:buNone/>
            </a:pPr>
            <a:endParaRPr lang="en-CA" sz="2400" dirty="0">
              <a:effectLst/>
              <a:ea typeface="Calibri" panose="020F0502020204030204" pitchFamily="34" charset="0"/>
            </a:endParaRPr>
          </a:p>
          <a:p>
            <a:pPr marL="0" marR="0">
              <a:spcBef>
                <a:spcPts val="0"/>
              </a:spcBef>
              <a:spcAft>
                <a:spcPts val="0"/>
              </a:spcAft>
            </a:pPr>
            <a:r>
              <a:rPr lang="en-CA" sz="2600" dirty="0">
                <a:effectLst/>
                <a:ea typeface="Calibri" panose="020F0502020204030204" pitchFamily="34" charset="0"/>
              </a:rPr>
              <a:t>If 30% is </a:t>
            </a:r>
            <a:r>
              <a:rPr lang="en-CA" sz="2600" dirty="0">
                <a:ea typeface="Calibri" panose="020F0502020204030204" pitchFamily="34" charset="0"/>
              </a:rPr>
              <a:t>single</a:t>
            </a:r>
            <a:r>
              <a:rPr lang="en-CA" sz="2600" dirty="0">
                <a:effectLst/>
                <a:ea typeface="Calibri" panose="020F0502020204030204" pitchFamily="34" charset="0"/>
              </a:rPr>
              <a:t>-unit dwellings which require a </a:t>
            </a:r>
            <a:r>
              <a:rPr lang="en-CA" sz="2600" dirty="0">
                <a:ea typeface="Calibri" panose="020F0502020204030204" pitchFamily="34" charset="0"/>
              </a:rPr>
              <a:t>5</a:t>
            </a:r>
            <a:r>
              <a:rPr lang="en-CA" sz="2600" dirty="0">
                <a:effectLst/>
                <a:ea typeface="Calibri" panose="020F0502020204030204" pitchFamily="34" charset="0"/>
              </a:rPr>
              <a:t>% parkland contribution:</a:t>
            </a:r>
          </a:p>
          <a:p>
            <a:pPr marL="0" marR="0">
              <a:spcBef>
                <a:spcPts val="0"/>
              </a:spcBef>
              <a:spcAft>
                <a:spcPts val="0"/>
              </a:spcAft>
            </a:pPr>
            <a:endParaRPr lang="en-CA" sz="18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CA" sz="1800" dirty="0">
              <a:effectLst/>
              <a:latin typeface="Calibri" panose="020F0502020204030204" pitchFamily="34" charset="0"/>
              <a:ea typeface="Calibri" panose="020F0502020204030204" pitchFamily="34" charset="0"/>
            </a:endParaRPr>
          </a:p>
        </p:txBody>
      </p:sp>
      <p:sp>
        <p:nvSpPr>
          <p:cNvPr id="4" name="TextBox 3">
            <a:extLst>
              <a:ext uri="{FF2B5EF4-FFF2-40B4-BE49-F238E27FC236}">
                <a16:creationId xmlns:a16="http://schemas.microsoft.com/office/drawing/2014/main" id="{1B95722A-416D-4BB5-B66D-66130CF42D76}"/>
              </a:ext>
            </a:extLst>
          </p:cNvPr>
          <p:cNvSpPr txBox="1"/>
          <p:nvPr/>
        </p:nvSpPr>
        <p:spPr>
          <a:xfrm>
            <a:off x="525882" y="3515236"/>
            <a:ext cx="2695452" cy="830997"/>
          </a:xfrm>
          <a:prstGeom prst="rect">
            <a:avLst/>
          </a:prstGeom>
          <a:noFill/>
        </p:spPr>
        <p:txBody>
          <a:bodyPr wrap="square" rtlCol="0">
            <a:spAutoFit/>
          </a:bodyPr>
          <a:lstStyle/>
          <a:p>
            <a:pPr algn="ctr"/>
            <a:r>
              <a:rPr lang="en-US" sz="2400" dirty="0">
                <a:solidFill>
                  <a:schemeClr val="tx1">
                    <a:lumMod val="75000"/>
                    <a:lumOff val="25000"/>
                  </a:schemeClr>
                </a:solidFill>
              </a:rPr>
              <a:t>Total Area of the Site</a:t>
            </a:r>
          </a:p>
        </p:txBody>
      </p:sp>
      <p:sp>
        <p:nvSpPr>
          <p:cNvPr id="5" name="TextBox 4">
            <a:extLst>
              <a:ext uri="{FF2B5EF4-FFF2-40B4-BE49-F238E27FC236}">
                <a16:creationId xmlns:a16="http://schemas.microsoft.com/office/drawing/2014/main" id="{47816F82-F2EF-4F3F-9B98-43FAABDB2B94}"/>
              </a:ext>
            </a:extLst>
          </p:cNvPr>
          <p:cNvSpPr txBox="1"/>
          <p:nvPr/>
        </p:nvSpPr>
        <p:spPr>
          <a:xfrm>
            <a:off x="3823602" y="3482616"/>
            <a:ext cx="2503357" cy="830997"/>
          </a:xfrm>
          <a:prstGeom prst="rect">
            <a:avLst/>
          </a:prstGeom>
          <a:noFill/>
        </p:spPr>
        <p:txBody>
          <a:bodyPr wrap="square" rtlCol="0">
            <a:spAutoFit/>
          </a:bodyPr>
          <a:lstStyle/>
          <a:p>
            <a:pPr algn="ctr"/>
            <a:r>
              <a:rPr lang="en-US" sz="2400" dirty="0">
                <a:solidFill>
                  <a:schemeClr val="tx1">
                    <a:lumMod val="75000"/>
                    <a:lumOff val="25000"/>
                  </a:schemeClr>
                </a:solidFill>
              </a:rPr>
              <a:t>30% of the Total Area</a:t>
            </a:r>
          </a:p>
        </p:txBody>
      </p:sp>
      <p:sp>
        <p:nvSpPr>
          <p:cNvPr id="6" name="TextBox 5">
            <a:extLst>
              <a:ext uri="{FF2B5EF4-FFF2-40B4-BE49-F238E27FC236}">
                <a16:creationId xmlns:a16="http://schemas.microsoft.com/office/drawing/2014/main" id="{93CA92C6-8E36-4AF3-AAE6-B926285520AC}"/>
              </a:ext>
            </a:extLst>
          </p:cNvPr>
          <p:cNvSpPr txBox="1"/>
          <p:nvPr/>
        </p:nvSpPr>
        <p:spPr>
          <a:xfrm>
            <a:off x="7165297" y="3468329"/>
            <a:ext cx="2678331" cy="830997"/>
          </a:xfrm>
          <a:prstGeom prst="rect">
            <a:avLst/>
          </a:prstGeom>
          <a:noFill/>
        </p:spPr>
        <p:txBody>
          <a:bodyPr wrap="square" rtlCol="0">
            <a:spAutoFit/>
          </a:bodyPr>
          <a:lstStyle/>
          <a:p>
            <a:pPr algn="ctr"/>
            <a:r>
              <a:rPr lang="en-US" sz="2400" dirty="0">
                <a:solidFill>
                  <a:schemeClr val="tx1">
                    <a:lumMod val="75000"/>
                    <a:lumOff val="25000"/>
                  </a:schemeClr>
                </a:solidFill>
              </a:rPr>
              <a:t>Total Parkland Required</a:t>
            </a:r>
          </a:p>
        </p:txBody>
      </p:sp>
      <p:sp>
        <p:nvSpPr>
          <p:cNvPr id="7" name="TextBox 6">
            <a:extLst>
              <a:ext uri="{FF2B5EF4-FFF2-40B4-BE49-F238E27FC236}">
                <a16:creationId xmlns:a16="http://schemas.microsoft.com/office/drawing/2014/main" id="{5823A257-7008-4755-8651-B16CFCB13504}"/>
              </a:ext>
            </a:extLst>
          </p:cNvPr>
          <p:cNvSpPr txBox="1"/>
          <p:nvPr/>
        </p:nvSpPr>
        <p:spPr>
          <a:xfrm>
            <a:off x="944380" y="4863937"/>
            <a:ext cx="1948721" cy="461665"/>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45.8 acres</a:t>
            </a:r>
            <a:endParaRPr lang="en-US" sz="2400" dirty="0">
              <a:solidFill>
                <a:schemeClr val="tx1">
                  <a:lumMod val="75000"/>
                  <a:lumOff val="25000"/>
                </a:schemeClr>
              </a:solidFill>
            </a:endParaRPr>
          </a:p>
        </p:txBody>
      </p:sp>
      <p:sp>
        <p:nvSpPr>
          <p:cNvPr id="8" name="TextBox 7">
            <a:extLst>
              <a:ext uri="{FF2B5EF4-FFF2-40B4-BE49-F238E27FC236}">
                <a16:creationId xmlns:a16="http://schemas.microsoft.com/office/drawing/2014/main" id="{CA3143CF-5744-4F68-BB7A-BE4F5330DE8C}"/>
              </a:ext>
            </a:extLst>
          </p:cNvPr>
          <p:cNvSpPr txBox="1"/>
          <p:nvPr/>
        </p:nvSpPr>
        <p:spPr>
          <a:xfrm>
            <a:off x="3867462" y="4718262"/>
            <a:ext cx="2769250" cy="830997"/>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45.8 acres X 30%</a:t>
            </a:r>
          </a:p>
          <a:p>
            <a:r>
              <a:rPr lang="en-CA" sz="2400" dirty="0">
                <a:solidFill>
                  <a:schemeClr val="tx1">
                    <a:lumMod val="75000"/>
                    <a:lumOff val="25000"/>
                  </a:schemeClr>
                </a:solidFill>
                <a:effectLst/>
                <a:ea typeface="Calibri" panose="020F0502020204030204" pitchFamily="34" charset="0"/>
              </a:rPr>
              <a:t>= 13.74 acres</a:t>
            </a:r>
            <a:endParaRPr lang="en-US" sz="2400" dirty="0">
              <a:solidFill>
                <a:schemeClr val="tx1">
                  <a:lumMod val="75000"/>
                  <a:lumOff val="25000"/>
                </a:schemeClr>
              </a:solidFill>
            </a:endParaRPr>
          </a:p>
        </p:txBody>
      </p:sp>
      <p:sp>
        <p:nvSpPr>
          <p:cNvPr id="9" name="TextBox 8">
            <a:extLst>
              <a:ext uri="{FF2B5EF4-FFF2-40B4-BE49-F238E27FC236}">
                <a16:creationId xmlns:a16="http://schemas.microsoft.com/office/drawing/2014/main" id="{DD49259A-8322-4099-BC89-FC1768911A06}"/>
              </a:ext>
            </a:extLst>
          </p:cNvPr>
          <p:cNvSpPr txBox="1"/>
          <p:nvPr/>
        </p:nvSpPr>
        <p:spPr>
          <a:xfrm>
            <a:off x="7165298" y="4679272"/>
            <a:ext cx="2769250" cy="830997"/>
          </a:xfrm>
          <a:prstGeom prst="rect">
            <a:avLst/>
          </a:prstGeom>
          <a:noFill/>
        </p:spPr>
        <p:txBody>
          <a:bodyPr wrap="square" rtlCol="0">
            <a:spAutoFit/>
          </a:bodyPr>
          <a:lstStyle/>
          <a:p>
            <a:r>
              <a:rPr lang="en-CA" sz="2400" dirty="0">
                <a:solidFill>
                  <a:schemeClr val="tx1">
                    <a:lumMod val="75000"/>
                    <a:lumOff val="25000"/>
                  </a:schemeClr>
                </a:solidFill>
                <a:effectLst/>
                <a:ea typeface="Calibri" panose="020F0502020204030204" pitchFamily="34" charset="0"/>
              </a:rPr>
              <a:t>13.74 acres x </a:t>
            </a:r>
            <a:r>
              <a:rPr lang="en-CA" sz="2400" dirty="0">
                <a:solidFill>
                  <a:schemeClr val="tx1">
                    <a:lumMod val="75000"/>
                    <a:lumOff val="25000"/>
                  </a:schemeClr>
                </a:solidFill>
                <a:ea typeface="Calibri" panose="020F0502020204030204" pitchFamily="34" charset="0"/>
              </a:rPr>
              <a:t>5</a:t>
            </a:r>
            <a:r>
              <a:rPr lang="en-CA" sz="2400" dirty="0">
                <a:solidFill>
                  <a:schemeClr val="tx1">
                    <a:lumMod val="75000"/>
                    <a:lumOff val="25000"/>
                  </a:schemeClr>
                </a:solidFill>
                <a:effectLst/>
                <a:ea typeface="Calibri" panose="020F0502020204030204" pitchFamily="34" charset="0"/>
              </a:rPr>
              <a:t>%</a:t>
            </a:r>
          </a:p>
          <a:p>
            <a:r>
              <a:rPr lang="en-CA" sz="2400" dirty="0">
                <a:solidFill>
                  <a:schemeClr val="tx1">
                    <a:lumMod val="75000"/>
                    <a:lumOff val="25000"/>
                  </a:schemeClr>
                </a:solidFill>
                <a:effectLst/>
                <a:ea typeface="Calibri" panose="020F0502020204030204" pitchFamily="34" charset="0"/>
              </a:rPr>
              <a:t> = 0.687 acres </a:t>
            </a:r>
            <a:endParaRPr lang="en-US" sz="2400" dirty="0">
              <a:solidFill>
                <a:schemeClr val="tx1">
                  <a:lumMod val="75000"/>
                  <a:lumOff val="25000"/>
                </a:schemeClr>
              </a:solidFill>
            </a:endParaRPr>
          </a:p>
        </p:txBody>
      </p:sp>
    </p:spTree>
    <p:extLst>
      <p:ext uri="{BB962C8B-B14F-4D97-AF65-F5344CB8AC3E}">
        <p14:creationId xmlns:p14="http://schemas.microsoft.com/office/powerpoint/2010/main" val="815854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BE14C-7EAC-49F4-ACDD-79D5DFE6D648}"/>
              </a:ext>
            </a:extLst>
          </p:cNvPr>
          <p:cNvSpPr>
            <a:spLocks noGrp="1"/>
          </p:cNvSpPr>
          <p:nvPr>
            <p:ph type="title"/>
          </p:nvPr>
        </p:nvSpPr>
        <p:spPr/>
        <p:txBody>
          <a:bodyPr/>
          <a:lstStyle/>
          <a:p>
            <a:r>
              <a:rPr lang="en-US" b="1" i="1" dirty="0"/>
              <a:t>Parkland Cont.</a:t>
            </a:r>
          </a:p>
        </p:txBody>
      </p:sp>
      <p:sp>
        <p:nvSpPr>
          <p:cNvPr id="13" name="Content Placeholder 2">
            <a:extLst>
              <a:ext uri="{FF2B5EF4-FFF2-40B4-BE49-F238E27FC236}">
                <a16:creationId xmlns:a16="http://schemas.microsoft.com/office/drawing/2014/main" id="{AF5EE940-8928-45A7-BCBB-C0FA2ACE2E5D}"/>
              </a:ext>
            </a:extLst>
          </p:cNvPr>
          <p:cNvSpPr txBox="1">
            <a:spLocks/>
          </p:cNvSpPr>
          <p:nvPr/>
        </p:nvSpPr>
        <p:spPr>
          <a:xfrm>
            <a:off x="677334" y="1539823"/>
            <a:ext cx="8736489" cy="4978400"/>
          </a:xfrm>
          <a:prstGeom prst="rect">
            <a:avLst/>
          </a:prstGeom>
          <a:no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Font typeface="Wingdings 3" charset="2"/>
              <a:buNone/>
            </a:pPr>
            <a:endParaRPr lang="en-CA" sz="2600" dirty="0">
              <a:ea typeface="Calibri" panose="020F0502020204030204" pitchFamily="34" charset="0"/>
            </a:endParaRPr>
          </a:p>
          <a:p>
            <a:pPr marL="0">
              <a:spcBef>
                <a:spcPts val="0"/>
              </a:spcBef>
            </a:pPr>
            <a:r>
              <a:rPr lang="en-US" sz="2600" dirty="0">
                <a:ea typeface="Calibri" panose="020F0502020204030204" pitchFamily="34" charset="0"/>
              </a:rPr>
              <a:t>Total parkland requirement in the maximum build out  scenario is 3.89 acres which is less than the 4.8 acres allocated by the applicant in the concept plan</a:t>
            </a:r>
          </a:p>
          <a:p>
            <a:pPr marL="0">
              <a:spcBef>
                <a:spcPts val="0"/>
              </a:spcBef>
            </a:pPr>
            <a:endParaRPr lang="en-US" sz="2600" dirty="0">
              <a:ea typeface="Calibri" panose="020F0502020204030204" pitchFamily="34" charset="0"/>
            </a:endParaRPr>
          </a:p>
          <a:p>
            <a:pPr marL="0">
              <a:spcBef>
                <a:spcPts val="0"/>
              </a:spcBef>
            </a:pPr>
            <a:r>
              <a:rPr lang="en-US" sz="2600" dirty="0">
                <a:ea typeface="Calibri" panose="020F0502020204030204" pitchFamily="34" charset="0"/>
              </a:rPr>
              <a:t>This is an initial assessment provided by the Development Officer the final requirement would be determined during the subdivision process </a:t>
            </a:r>
          </a:p>
          <a:p>
            <a:pPr marL="0">
              <a:spcBef>
                <a:spcPts val="0"/>
              </a:spcBef>
            </a:pPr>
            <a:endParaRPr lang="en-US" sz="2600" dirty="0">
              <a:ea typeface="Calibri" panose="020F0502020204030204" pitchFamily="34" charset="0"/>
            </a:endParaRPr>
          </a:p>
          <a:p>
            <a:pPr marL="0">
              <a:spcBef>
                <a:spcPts val="0"/>
              </a:spcBef>
            </a:pPr>
            <a:r>
              <a:rPr lang="en-US" sz="2600" dirty="0">
                <a:ea typeface="Calibri" panose="020F0502020204030204" pitchFamily="34" charset="0"/>
              </a:rPr>
              <a:t>Any streets and </a:t>
            </a:r>
            <a:r>
              <a:rPr lang="en-US" sz="2600" dirty="0" err="1">
                <a:ea typeface="Calibri" panose="020F0502020204030204" pitchFamily="34" charset="0"/>
              </a:rPr>
              <a:t>right-of-ways</a:t>
            </a:r>
            <a:r>
              <a:rPr lang="en-US" sz="2600" dirty="0">
                <a:ea typeface="Calibri" panose="020F0502020204030204" pitchFamily="34" charset="0"/>
              </a:rPr>
              <a:t> would be taken out of that calculation making the requirement under 3.89 acres </a:t>
            </a:r>
          </a:p>
          <a:p>
            <a:pPr marL="0">
              <a:spcBef>
                <a:spcPts val="0"/>
              </a:spcBef>
            </a:pPr>
            <a:endParaRPr lang="en-CA" dirty="0">
              <a:latin typeface="Calibri" panose="020F0502020204030204" pitchFamily="34" charset="0"/>
              <a:ea typeface="Calibri" panose="020F0502020204030204" pitchFamily="34" charset="0"/>
            </a:endParaRPr>
          </a:p>
          <a:p>
            <a:pPr marL="0">
              <a:spcBef>
                <a:spcPts val="0"/>
              </a:spcBef>
            </a:pPr>
            <a:endParaRPr lang="en-CA"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83393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01F0-E25F-45F2-A39D-50C522054B01}"/>
              </a:ext>
            </a:extLst>
          </p:cNvPr>
          <p:cNvSpPr>
            <a:spLocks noGrp="1"/>
          </p:cNvSpPr>
          <p:nvPr>
            <p:ph type="title"/>
          </p:nvPr>
        </p:nvSpPr>
        <p:spPr/>
        <p:txBody>
          <a:bodyPr/>
          <a:lstStyle/>
          <a:p>
            <a:r>
              <a:rPr lang="en-US" b="1" i="1" dirty="0"/>
              <a:t>Process</a:t>
            </a:r>
          </a:p>
        </p:txBody>
      </p:sp>
      <p:sp>
        <p:nvSpPr>
          <p:cNvPr id="3" name="Content Placeholder 2">
            <a:extLst>
              <a:ext uri="{FF2B5EF4-FFF2-40B4-BE49-F238E27FC236}">
                <a16:creationId xmlns:a16="http://schemas.microsoft.com/office/drawing/2014/main" id="{CCB61A92-549B-4F67-9FCB-9C9C2BC1A623}"/>
              </a:ext>
            </a:extLst>
          </p:cNvPr>
          <p:cNvSpPr>
            <a:spLocks noGrp="1"/>
          </p:cNvSpPr>
          <p:nvPr>
            <p:ph idx="1"/>
          </p:nvPr>
        </p:nvSpPr>
        <p:spPr>
          <a:xfrm>
            <a:off x="677334" y="1738265"/>
            <a:ext cx="8596668" cy="4725909"/>
          </a:xfrm>
        </p:spPr>
        <p:txBody>
          <a:bodyPr>
            <a:normAutofit/>
          </a:bodyPr>
          <a:lstStyle/>
          <a:p>
            <a:r>
              <a:rPr lang="en-US" sz="2400" dirty="0"/>
              <a:t>Comments and questions can be submitted by the public until May 21</a:t>
            </a:r>
            <a:r>
              <a:rPr lang="en-US" sz="2400" baseline="30000" dirty="0"/>
              <a:t>st</a:t>
            </a:r>
            <a:r>
              <a:rPr lang="en-US" sz="2400" dirty="0"/>
              <a:t> </a:t>
            </a:r>
          </a:p>
          <a:p>
            <a:r>
              <a:rPr lang="en-US" sz="2400" dirty="0"/>
              <a:t>All correspondences should be sent to:</a:t>
            </a:r>
          </a:p>
          <a:p>
            <a:pPr marL="0" indent="0">
              <a:buNone/>
            </a:pPr>
            <a:r>
              <a:rPr lang="en-US" sz="2400" dirty="0"/>
              <a:t>	Planner Shah</a:t>
            </a:r>
          </a:p>
          <a:p>
            <a:pPr marL="0" indent="0">
              <a:buNone/>
            </a:pPr>
            <a:r>
              <a:rPr lang="en-US" sz="2400" dirty="0"/>
              <a:t>	</a:t>
            </a:r>
          </a:p>
        </p:txBody>
      </p:sp>
      <p:graphicFrame>
        <p:nvGraphicFramePr>
          <p:cNvPr id="4" name="Table 3">
            <a:extLst>
              <a:ext uri="{FF2B5EF4-FFF2-40B4-BE49-F238E27FC236}">
                <a16:creationId xmlns:a16="http://schemas.microsoft.com/office/drawing/2014/main" id="{C8944D78-E248-42A3-B4B3-9AEA18E1C7A4}"/>
              </a:ext>
            </a:extLst>
          </p:cNvPr>
          <p:cNvGraphicFramePr>
            <a:graphicFrameLocks noGrp="1"/>
          </p:cNvGraphicFramePr>
          <p:nvPr>
            <p:extLst>
              <p:ext uri="{D42A27DB-BD31-4B8C-83A1-F6EECF244321}">
                <p14:modId xmlns:p14="http://schemas.microsoft.com/office/powerpoint/2010/main" val="315433706"/>
              </p:ext>
            </p:extLst>
          </p:nvPr>
        </p:nvGraphicFramePr>
        <p:xfrm>
          <a:off x="1176951" y="3623422"/>
          <a:ext cx="8292973" cy="2315652"/>
        </p:xfrm>
        <a:graphic>
          <a:graphicData uri="http://schemas.openxmlformats.org/drawingml/2006/table">
            <a:tbl>
              <a:tblPr firstRow="1" firstCol="1" bandRow="1">
                <a:tableStyleId>{5940675A-B579-460E-94D1-54222C63F5DA}</a:tableStyleId>
              </a:tblPr>
              <a:tblGrid>
                <a:gridCol w="2764324">
                  <a:extLst>
                    <a:ext uri="{9D8B030D-6E8A-4147-A177-3AD203B41FA5}">
                      <a16:colId xmlns:a16="http://schemas.microsoft.com/office/drawing/2014/main" val="860974267"/>
                    </a:ext>
                  </a:extLst>
                </a:gridCol>
                <a:gridCol w="5528649">
                  <a:extLst>
                    <a:ext uri="{9D8B030D-6E8A-4147-A177-3AD203B41FA5}">
                      <a16:colId xmlns:a16="http://schemas.microsoft.com/office/drawing/2014/main" val="78844035"/>
                    </a:ext>
                  </a:extLst>
                </a:gridCol>
              </a:tblGrid>
              <a:tr h="455105">
                <a:tc>
                  <a:txBody>
                    <a:bodyPr/>
                    <a:lstStyle/>
                    <a:p>
                      <a:pPr marL="41910" marR="0">
                        <a:lnSpc>
                          <a:spcPct val="115000"/>
                        </a:lnSpc>
                        <a:spcBef>
                          <a:spcPts val="0"/>
                        </a:spcBef>
                        <a:spcAft>
                          <a:spcPts val="0"/>
                        </a:spcAft>
                      </a:pPr>
                      <a:r>
                        <a:rPr lang="en-US" sz="2400" dirty="0">
                          <a:solidFill>
                            <a:schemeClr val="tx1">
                              <a:lumMod val="75000"/>
                              <a:lumOff val="25000"/>
                            </a:schemeClr>
                          </a:solidFill>
                          <a:effectLst/>
                        </a:rPr>
                        <a:t>Phone</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solidFill>
                            <a:schemeClr val="tx1">
                              <a:lumMod val="75000"/>
                              <a:lumOff val="25000"/>
                            </a:schemeClr>
                          </a:solidFill>
                          <a:effectLst/>
                        </a:rPr>
                        <a:t>902-798-8391 ext. 118</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84855761"/>
                  </a:ext>
                </a:extLst>
              </a:tr>
              <a:tr h="455105">
                <a:tc>
                  <a:txBody>
                    <a:bodyPr/>
                    <a:lstStyle/>
                    <a:p>
                      <a:pPr marL="41910" marR="0">
                        <a:lnSpc>
                          <a:spcPct val="115000"/>
                        </a:lnSpc>
                        <a:spcBef>
                          <a:spcPts val="0"/>
                        </a:spcBef>
                        <a:spcAft>
                          <a:spcPts val="0"/>
                        </a:spcAft>
                      </a:pPr>
                      <a:r>
                        <a:rPr lang="en-US" sz="2400" dirty="0">
                          <a:solidFill>
                            <a:schemeClr val="tx1">
                              <a:lumMod val="75000"/>
                              <a:lumOff val="25000"/>
                            </a:schemeClr>
                          </a:solidFill>
                          <a:effectLst/>
                        </a:rPr>
                        <a:t>Email</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sshah@westhants.ca</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75777213"/>
                  </a:ext>
                </a:extLst>
              </a:tr>
              <a:tr h="950337">
                <a:tc>
                  <a:txBody>
                    <a:bodyPr/>
                    <a:lstStyle/>
                    <a:p>
                      <a:pPr marL="41910" marR="0">
                        <a:lnSpc>
                          <a:spcPct val="115000"/>
                        </a:lnSpc>
                        <a:spcBef>
                          <a:spcPts val="0"/>
                        </a:spcBef>
                        <a:spcAft>
                          <a:spcPts val="0"/>
                        </a:spcAft>
                      </a:pPr>
                      <a:r>
                        <a:rPr lang="en-US" sz="2400">
                          <a:solidFill>
                            <a:schemeClr val="tx1">
                              <a:lumMod val="75000"/>
                              <a:lumOff val="25000"/>
                            </a:schemeClr>
                          </a:solidFill>
                          <a:effectLst/>
                        </a:rPr>
                        <a:t>Mail</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76 Morison Drive, PO Box 3000</a:t>
                      </a:r>
                    </a:p>
                    <a:p>
                      <a:pPr marL="0" marR="0">
                        <a:lnSpc>
                          <a:spcPct val="115000"/>
                        </a:lnSpc>
                        <a:spcBef>
                          <a:spcPts val="0"/>
                        </a:spcBef>
                        <a:spcAft>
                          <a:spcPts val="0"/>
                        </a:spcAft>
                      </a:pPr>
                      <a:r>
                        <a:rPr lang="en-US" sz="2400" dirty="0">
                          <a:solidFill>
                            <a:schemeClr val="tx1">
                              <a:lumMod val="75000"/>
                              <a:lumOff val="25000"/>
                            </a:schemeClr>
                          </a:solidFill>
                          <a:effectLst/>
                        </a:rPr>
                        <a:t>Windsor NS B0N 2T0</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38995637"/>
                  </a:ext>
                </a:extLst>
              </a:tr>
              <a:tr h="455105">
                <a:tc>
                  <a:txBody>
                    <a:bodyPr/>
                    <a:lstStyle/>
                    <a:p>
                      <a:pPr marL="41910" marR="0">
                        <a:lnSpc>
                          <a:spcPct val="115000"/>
                        </a:lnSpc>
                        <a:spcBef>
                          <a:spcPts val="0"/>
                        </a:spcBef>
                        <a:spcAft>
                          <a:spcPts val="0"/>
                        </a:spcAft>
                      </a:pPr>
                      <a:r>
                        <a:rPr lang="en-US" sz="2400">
                          <a:solidFill>
                            <a:schemeClr val="tx1">
                              <a:lumMod val="75000"/>
                              <a:lumOff val="25000"/>
                            </a:schemeClr>
                          </a:solidFill>
                          <a:effectLst/>
                        </a:rPr>
                        <a:t>Drop box</a:t>
                      </a:r>
                      <a:endParaRPr lang="en-US" sz="240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dirty="0">
                          <a:solidFill>
                            <a:schemeClr val="tx1">
                              <a:lumMod val="75000"/>
                              <a:lumOff val="25000"/>
                            </a:schemeClr>
                          </a:solidFill>
                          <a:effectLst/>
                        </a:rPr>
                        <a:t>Regional office at 76 Morison Drive</a:t>
                      </a:r>
                      <a:endParaRPr lang="en-US" sz="2400" dirty="0">
                        <a:solidFill>
                          <a:schemeClr val="tx1">
                            <a:lumMod val="75000"/>
                            <a:lumOff val="2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99377467"/>
                  </a:ext>
                </a:extLst>
              </a:tr>
            </a:tbl>
          </a:graphicData>
        </a:graphic>
      </p:graphicFrame>
    </p:spTree>
    <p:extLst>
      <p:ext uri="{BB962C8B-B14F-4D97-AF65-F5344CB8AC3E}">
        <p14:creationId xmlns:p14="http://schemas.microsoft.com/office/powerpoint/2010/main" val="963248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AEB64F-CB63-4C69-9B0C-A529A2D45D5C}"/>
              </a:ext>
            </a:extLst>
          </p:cNvPr>
          <p:cNvSpPr txBox="1"/>
          <p:nvPr/>
        </p:nvSpPr>
        <p:spPr>
          <a:xfrm>
            <a:off x="1169422" y="4183896"/>
            <a:ext cx="8124479" cy="2339102"/>
          </a:xfrm>
          <a:prstGeom prst="rect">
            <a:avLst/>
          </a:prstGeom>
          <a:noFill/>
        </p:spPr>
        <p:txBody>
          <a:bodyPr wrap="square" rtlCol="0">
            <a:spAutoFit/>
          </a:bodyPr>
          <a:lstStyle/>
          <a:p>
            <a:pPr algn="ctr"/>
            <a:r>
              <a:rPr lang="en-US" sz="3400" b="1" dirty="0">
                <a:solidFill>
                  <a:srgbClr val="065776"/>
                </a:solidFill>
                <a:latin typeface="Arial" panose="020B0604020202020204" pitchFamily="34" charset="0"/>
                <a:cs typeface="Arial" panose="020B0604020202020204" pitchFamily="34" charset="0"/>
              </a:rPr>
              <a:t>Meadows Development, Falmouth</a:t>
            </a:r>
          </a:p>
          <a:p>
            <a:pPr algn="ctr"/>
            <a:r>
              <a:rPr lang="en-US" sz="3000" b="1" dirty="0">
                <a:solidFill>
                  <a:srgbClr val="065776"/>
                </a:solidFill>
                <a:latin typeface="Arial" panose="020B0604020202020204" pitchFamily="34" charset="0"/>
                <a:cs typeface="Arial" panose="020B0604020202020204" pitchFamily="34" charset="0"/>
              </a:rPr>
              <a:t>Development Agreement </a:t>
            </a:r>
          </a:p>
          <a:p>
            <a:pPr algn="ctr"/>
            <a:endParaRPr lang="en-US" sz="3000" b="1" dirty="0">
              <a:solidFill>
                <a:srgbClr val="065776"/>
              </a:solidFill>
              <a:latin typeface="Arial" panose="020B0604020202020204" pitchFamily="34" charset="0"/>
              <a:cs typeface="Arial" panose="020B0604020202020204" pitchFamily="34" charset="0"/>
            </a:endParaRPr>
          </a:p>
          <a:p>
            <a:pPr algn="ctr"/>
            <a:r>
              <a:rPr lang="en-US" sz="2600" dirty="0">
                <a:solidFill>
                  <a:schemeClr val="tx1">
                    <a:lumMod val="75000"/>
                    <a:lumOff val="25000"/>
                  </a:schemeClr>
                </a:solidFill>
                <a:latin typeface="Arial" panose="020B0604020202020204" pitchFamily="34" charset="0"/>
                <a:cs typeface="Arial" panose="020B0604020202020204" pitchFamily="34" charset="0"/>
              </a:rPr>
              <a:t>Public Hearing</a:t>
            </a:r>
          </a:p>
          <a:p>
            <a:pPr algn="ctr"/>
            <a:r>
              <a:rPr lang="en-US" sz="2600" dirty="0">
                <a:solidFill>
                  <a:schemeClr val="tx1">
                    <a:lumMod val="75000"/>
                    <a:lumOff val="25000"/>
                  </a:schemeClr>
                </a:solidFill>
                <a:latin typeface="Arial" panose="020B0604020202020204" pitchFamily="34" charset="0"/>
                <a:cs typeface="Arial" panose="020B0604020202020204" pitchFamily="34" charset="0"/>
              </a:rPr>
              <a:t>April 27, 2021</a:t>
            </a:r>
          </a:p>
        </p:txBody>
      </p:sp>
      <p:pic>
        <p:nvPicPr>
          <p:cNvPr id="5" name="Picture 4" descr="A picture containing drawing&#10;&#10;Description automatically generated">
            <a:extLst>
              <a:ext uri="{FF2B5EF4-FFF2-40B4-BE49-F238E27FC236}">
                <a16:creationId xmlns:a16="http://schemas.microsoft.com/office/drawing/2014/main" id="{2F6FBE4A-7807-45EE-B0A5-7AA751EF2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9687" y="1109272"/>
            <a:ext cx="4663948" cy="2654701"/>
          </a:xfrm>
          <a:prstGeom prst="rect">
            <a:avLst/>
          </a:prstGeom>
        </p:spPr>
      </p:pic>
    </p:spTree>
    <p:extLst>
      <p:ext uri="{BB962C8B-B14F-4D97-AF65-F5344CB8AC3E}">
        <p14:creationId xmlns:p14="http://schemas.microsoft.com/office/powerpoint/2010/main" val="464376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C93BF22C-8652-416B-893D-600A02338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4923" y="2137500"/>
            <a:ext cx="4537979" cy="2583000"/>
          </a:xfrm>
          <a:prstGeom prst="rect">
            <a:avLst/>
          </a:prstGeom>
        </p:spPr>
      </p:pic>
    </p:spTree>
    <p:extLst>
      <p:ext uri="{BB962C8B-B14F-4D97-AF65-F5344CB8AC3E}">
        <p14:creationId xmlns:p14="http://schemas.microsoft.com/office/powerpoint/2010/main" val="3525750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0EED1E-51D8-4421-8256-CCEDFE6FE326}"/>
              </a:ext>
            </a:extLst>
          </p:cNvPr>
          <p:cNvSpPr txBox="1"/>
          <p:nvPr/>
        </p:nvSpPr>
        <p:spPr>
          <a:xfrm>
            <a:off x="677333" y="609600"/>
            <a:ext cx="8022286" cy="646331"/>
          </a:xfrm>
          <a:prstGeom prst="rect">
            <a:avLst/>
          </a:prstGeom>
          <a:noFill/>
        </p:spPr>
        <p:txBody>
          <a:bodyPr wrap="square" rtlCol="0">
            <a:spAutoFit/>
          </a:bodyPr>
          <a:lstStyle/>
          <a:p>
            <a:r>
              <a:rPr lang="en-US" sz="3600" b="1" i="1" dirty="0">
                <a:solidFill>
                  <a:srgbClr val="065776"/>
                </a:solidFill>
                <a:latin typeface="Arial" panose="020B0604020202020204" pitchFamily="34" charset="0"/>
                <a:cs typeface="Arial" panose="020B0604020202020204" pitchFamily="34" charset="0"/>
              </a:rPr>
              <a:t>Application</a:t>
            </a:r>
            <a:endParaRPr lang="en-US" sz="3000" b="1" i="1" dirty="0">
              <a:solidFill>
                <a:srgbClr val="065776"/>
              </a:solidFill>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6A0675B9-1EDD-49A6-B034-2C1681FA783F}"/>
              </a:ext>
            </a:extLst>
          </p:cNvPr>
          <p:cNvSpPr txBox="1">
            <a:spLocks/>
          </p:cNvSpPr>
          <p:nvPr/>
        </p:nvSpPr>
        <p:spPr>
          <a:xfrm>
            <a:off x="677333" y="1588956"/>
            <a:ext cx="8669866" cy="4841824"/>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marR="0">
              <a:lnSpc>
                <a:spcPct val="107000"/>
              </a:lnSpc>
              <a:spcBef>
                <a:spcPts val="600"/>
              </a:spcBef>
              <a:spcAft>
                <a:spcPts val="600"/>
              </a:spcAft>
            </a:pPr>
            <a:r>
              <a:rPr lang="en-US" sz="2400" dirty="0">
                <a:effectLst/>
                <a:ea typeface="Calibri" panose="020F0502020204030204" pitchFamily="34" charset="0"/>
                <a:cs typeface="Arial" panose="020B0604020202020204" pitchFamily="34" charset="0"/>
              </a:rPr>
              <a:t>Brison Developments Limited applied for a development agreement to permit two-unit residential development in Falmouth. </a:t>
            </a:r>
          </a:p>
          <a:p>
            <a:pPr marL="0" marR="0">
              <a:lnSpc>
                <a:spcPct val="107000"/>
              </a:lnSpc>
              <a:spcBef>
                <a:spcPts val="600"/>
              </a:spcBef>
              <a:spcAft>
                <a:spcPts val="600"/>
              </a:spcAft>
            </a:pPr>
            <a:r>
              <a:rPr lang="en-US" sz="2400" dirty="0">
                <a:effectLst/>
                <a:ea typeface="Calibri" panose="020F0502020204030204" pitchFamily="34" charset="0"/>
                <a:cs typeface="Arial" panose="020B0604020202020204" pitchFamily="34" charset="0"/>
              </a:rPr>
              <a:t>On December 11, 2020 the applicant requested that staff consider three and four-unit dwellings in addition to the two-unit dwellings requested; this request was withdrawn on February 23, 2021.</a:t>
            </a:r>
            <a:endParaRPr lang="en-US" sz="2400" dirty="0">
              <a:ea typeface="Calibri" panose="020F0502020204030204" pitchFamily="34" charset="0"/>
              <a:cs typeface="Times New Roman" panose="02020603050405020304" pitchFamily="18" charset="0"/>
            </a:endParaRPr>
          </a:p>
          <a:p>
            <a:pPr marL="0" marR="0">
              <a:lnSpc>
                <a:spcPct val="107000"/>
              </a:lnSpc>
              <a:spcBef>
                <a:spcPts val="600"/>
              </a:spcBef>
              <a:spcAft>
                <a:spcPts val="600"/>
              </a:spcAft>
            </a:pPr>
            <a:r>
              <a:rPr lang="en-US" sz="2400" dirty="0">
                <a:effectLst/>
                <a:ea typeface="Calibri" panose="020F0502020204030204" pitchFamily="34" charset="0"/>
                <a:cs typeface="Arial" panose="020B0604020202020204" pitchFamily="34" charset="0"/>
              </a:rPr>
              <a:t>There is a registered development agreement for one (1) of the properties from August 2007 to permit eight (8) semi-detached dwellings. Brison Developments Limited wishes to discharge that agreement.</a:t>
            </a:r>
            <a:endParaRPr lang="en-US" sz="2400" dirty="0">
              <a:effectLst/>
              <a:latin typeface="Verdana" panose="020B060403050404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64492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D06C73-3ECA-42CB-9DA0-F3A6C88476F2}"/>
              </a:ext>
            </a:extLst>
          </p:cNvPr>
          <p:cNvPicPr>
            <a:picLocks noChangeAspect="1"/>
          </p:cNvPicPr>
          <p:nvPr/>
        </p:nvPicPr>
        <p:blipFill rotWithShape="1">
          <a:blip r:embed="rId2">
            <a:extLst>
              <a:ext uri="{28A0092B-C50C-407E-A947-70E740481C1C}">
                <a14:useLocalDpi xmlns:a14="http://schemas.microsoft.com/office/drawing/2010/main" val="0"/>
              </a:ext>
            </a:extLst>
          </a:blip>
          <a:srcRect l="1770" t="10581" b="13610"/>
          <a:stretch/>
        </p:blipFill>
        <p:spPr>
          <a:xfrm>
            <a:off x="3102964" y="318540"/>
            <a:ext cx="6228948" cy="6220919"/>
          </a:xfrm>
          <a:prstGeom prst="rect">
            <a:avLst/>
          </a:prstGeom>
        </p:spPr>
      </p:pic>
      <p:sp>
        <p:nvSpPr>
          <p:cNvPr id="2" name="TextBox 1">
            <a:extLst>
              <a:ext uri="{FF2B5EF4-FFF2-40B4-BE49-F238E27FC236}">
                <a16:creationId xmlns:a16="http://schemas.microsoft.com/office/drawing/2014/main" id="{F2543F59-E805-4362-A04E-7F41334E592B}"/>
              </a:ext>
            </a:extLst>
          </p:cNvPr>
          <p:cNvSpPr txBox="1"/>
          <p:nvPr/>
        </p:nvSpPr>
        <p:spPr>
          <a:xfrm>
            <a:off x="71918" y="2828834"/>
            <a:ext cx="2788170" cy="1200329"/>
          </a:xfrm>
          <a:prstGeom prst="rect">
            <a:avLst/>
          </a:prstGeom>
          <a:noFill/>
        </p:spPr>
        <p:txBody>
          <a:bodyPr wrap="square" rtlCol="0">
            <a:spAutoFit/>
          </a:bodyPr>
          <a:lstStyle/>
          <a:p>
            <a:pPr algn="ctr"/>
            <a:r>
              <a:rPr lang="en-US" sz="3600" b="1" i="1" dirty="0">
                <a:solidFill>
                  <a:schemeClr val="accent1"/>
                </a:solidFill>
              </a:rPr>
              <a:t>Orthophoto Map</a:t>
            </a:r>
          </a:p>
        </p:txBody>
      </p:sp>
    </p:spTree>
    <p:extLst>
      <p:ext uri="{BB962C8B-B14F-4D97-AF65-F5344CB8AC3E}">
        <p14:creationId xmlns:p14="http://schemas.microsoft.com/office/powerpoint/2010/main" val="440581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478663-6F54-4186-A92E-4BC0F4F35F92}"/>
              </a:ext>
            </a:extLst>
          </p:cNvPr>
          <p:cNvPicPr/>
          <p:nvPr/>
        </p:nvPicPr>
        <p:blipFill rotWithShape="1">
          <a:blip r:embed="rId3">
            <a:extLst>
              <a:ext uri="{28A0092B-C50C-407E-A947-70E740481C1C}">
                <a14:useLocalDpi xmlns:a14="http://schemas.microsoft.com/office/drawing/2010/main" val="0"/>
              </a:ext>
            </a:extLst>
          </a:blip>
          <a:srcRect l="1142" t="10586" r="1142" b="14203"/>
          <a:stretch/>
        </p:blipFill>
        <p:spPr>
          <a:xfrm>
            <a:off x="2287657" y="0"/>
            <a:ext cx="7005430" cy="6858000"/>
          </a:xfrm>
          <a:prstGeom prst="rect">
            <a:avLst/>
          </a:prstGeom>
        </p:spPr>
      </p:pic>
      <p:sp>
        <p:nvSpPr>
          <p:cNvPr id="3" name="TextBox 2">
            <a:extLst>
              <a:ext uri="{FF2B5EF4-FFF2-40B4-BE49-F238E27FC236}">
                <a16:creationId xmlns:a16="http://schemas.microsoft.com/office/drawing/2014/main" id="{8E38DF03-2515-40BC-9278-0576B36EB99D}"/>
              </a:ext>
            </a:extLst>
          </p:cNvPr>
          <p:cNvSpPr txBox="1"/>
          <p:nvPr/>
        </p:nvSpPr>
        <p:spPr>
          <a:xfrm>
            <a:off x="216495" y="2725684"/>
            <a:ext cx="1965389" cy="1200329"/>
          </a:xfrm>
          <a:prstGeom prst="rect">
            <a:avLst/>
          </a:prstGeom>
          <a:noFill/>
        </p:spPr>
        <p:txBody>
          <a:bodyPr wrap="square" rtlCol="0">
            <a:spAutoFit/>
          </a:bodyPr>
          <a:lstStyle/>
          <a:p>
            <a:r>
              <a:rPr lang="en-US" sz="2400" b="1" dirty="0">
                <a:solidFill>
                  <a:schemeClr val="accent1"/>
                </a:solidFill>
              </a:rPr>
              <a:t>Generalized Future Land Use Map</a:t>
            </a:r>
          </a:p>
        </p:txBody>
      </p:sp>
    </p:spTree>
    <p:extLst>
      <p:ext uri="{BB962C8B-B14F-4D97-AF65-F5344CB8AC3E}">
        <p14:creationId xmlns:p14="http://schemas.microsoft.com/office/powerpoint/2010/main" val="1554853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478663-6F54-4186-A92E-4BC0F4F35F92}"/>
              </a:ext>
            </a:extLst>
          </p:cNvPr>
          <p:cNvPicPr/>
          <p:nvPr/>
        </p:nvPicPr>
        <p:blipFill rotWithShape="1">
          <a:blip r:embed="rId3">
            <a:extLst>
              <a:ext uri="{28A0092B-C50C-407E-A947-70E740481C1C}">
                <a14:useLocalDpi xmlns:a14="http://schemas.microsoft.com/office/drawing/2010/main" val="0"/>
              </a:ext>
            </a:extLst>
          </a:blip>
          <a:srcRect l="1821" t="11081" b="13822"/>
          <a:stretch/>
        </p:blipFill>
        <p:spPr>
          <a:xfrm>
            <a:off x="2335696" y="49696"/>
            <a:ext cx="6877878" cy="6808304"/>
          </a:xfrm>
          <a:prstGeom prst="rect">
            <a:avLst/>
          </a:prstGeom>
        </p:spPr>
      </p:pic>
      <p:sp>
        <p:nvSpPr>
          <p:cNvPr id="3" name="TextBox 2">
            <a:extLst>
              <a:ext uri="{FF2B5EF4-FFF2-40B4-BE49-F238E27FC236}">
                <a16:creationId xmlns:a16="http://schemas.microsoft.com/office/drawing/2014/main" id="{8E38DF03-2515-40BC-9278-0576B36EB99D}"/>
              </a:ext>
            </a:extLst>
          </p:cNvPr>
          <p:cNvSpPr txBox="1"/>
          <p:nvPr/>
        </p:nvSpPr>
        <p:spPr>
          <a:xfrm>
            <a:off x="216495" y="2725684"/>
            <a:ext cx="1965389" cy="830997"/>
          </a:xfrm>
          <a:prstGeom prst="rect">
            <a:avLst/>
          </a:prstGeom>
          <a:noFill/>
        </p:spPr>
        <p:txBody>
          <a:bodyPr wrap="square" rtlCol="0">
            <a:spAutoFit/>
          </a:bodyPr>
          <a:lstStyle/>
          <a:p>
            <a:r>
              <a:rPr lang="en-US" sz="2400" b="1" dirty="0">
                <a:solidFill>
                  <a:schemeClr val="accent1"/>
                </a:solidFill>
              </a:rPr>
              <a:t>Existing Zoning Map</a:t>
            </a:r>
          </a:p>
        </p:txBody>
      </p:sp>
    </p:spTree>
    <p:extLst>
      <p:ext uri="{BB962C8B-B14F-4D97-AF65-F5344CB8AC3E}">
        <p14:creationId xmlns:p14="http://schemas.microsoft.com/office/powerpoint/2010/main" val="799227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5C2BF-F5AE-416E-B9B3-5DBB56EAF45B}"/>
              </a:ext>
            </a:extLst>
          </p:cNvPr>
          <p:cNvSpPr>
            <a:spLocks noGrp="1"/>
          </p:cNvSpPr>
          <p:nvPr>
            <p:ph type="title"/>
          </p:nvPr>
        </p:nvSpPr>
        <p:spPr>
          <a:xfrm>
            <a:off x="677334" y="609600"/>
            <a:ext cx="8596668" cy="757473"/>
          </a:xfrm>
        </p:spPr>
        <p:txBody>
          <a:bodyPr/>
          <a:lstStyle/>
          <a:p>
            <a:r>
              <a:rPr lang="en-US" b="1" i="1" dirty="0"/>
              <a:t>Policy</a:t>
            </a:r>
          </a:p>
        </p:txBody>
      </p:sp>
      <p:sp>
        <p:nvSpPr>
          <p:cNvPr id="3" name="Content Placeholder 2">
            <a:extLst>
              <a:ext uri="{FF2B5EF4-FFF2-40B4-BE49-F238E27FC236}">
                <a16:creationId xmlns:a16="http://schemas.microsoft.com/office/drawing/2014/main" id="{8C5D7794-098D-4A1E-AA07-4EE8BCD9B7E8}"/>
              </a:ext>
            </a:extLst>
          </p:cNvPr>
          <p:cNvSpPr>
            <a:spLocks noGrp="1"/>
          </p:cNvSpPr>
          <p:nvPr>
            <p:ph idx="1"/>
          </p:nvPr>
        </p:nvSpPr>
        <p:spPr>
          <a:xfrm>
            <a:off x="677334" y="2008189"/>
            <a:ext cx="8596668" cy="4240211"/>
          </a:xfrm>
        </p:spPr>
        <p:txBody>
          <a:bodyPr>
            <a:noAutofit/>
          </a:bodyPr>
          <a:lstStyle/>
          <a:p>
            <a:r>
              <a:rPr lang="en-US" sz="2400" dirty="0"/>
              <a:t>A development agreement (DA) is a legal contract between the Municipality and a property owner to permit a use that is not permitted in the underlying zone</a:t>
            </a:r>
          </a:p>
          <a:p>
            <a:r>
              <a:rPr lang="en-US" sz="2400" b="1" dirty="0"/>
              <a:t>Policy 5.4.4 </a:t>
            </a:r>
            <a:r>
              <a:rPr lang="en-US" sz="2400" dirty="0"/>
              <a:t>enables Council to consider proposals for comprehensively designed multiple residential developments in the Falmouth Growth Centre by development agreement </a:t>
            </a:r>
          </a:p>
          <a:p>
            <a:r>
              <a:rPr lang="en-US" sz="2400" b="1" dirty="0"/>
              <a:t>Policy 16.3.1 </a:t>
            </a:r>
            <a:r>
              <a:rPr lang="en-US" sz="2400" dirty="0"/>
              <a:t>states general criteria in West Hants</a:t>
            </a:r>
          </a:p>
        </p:txBody>
      </p:sp>
    </p:spTree>
    <p:extLst>
      <p:ext uri="{BB962C8B-B14F-4D97-AF65-F5344CB8AC3E}">
        <p14:creationId xmlns:p14="http://schemas.microsoft.com/office/powerpoint/2010/main" val="735736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CEE0F24-9D2B-4718-A826-E76AD1650E5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3120" t="4134" r="1931" b="4242"/>
          <a:stretch/>
        </p:blipFill>
        <p:spPr>
          <a:xfrm>
            <a:off x="10333" y="0"/>
            <a:ext cx="10983114" cy="6858000"/>
          </a:xfrm>
        </p:spPr>
      </p:pic>
      <p:pic>
        <p:nvPicPr>
          <p:cNvPr id="7" name="Picture 6">
            <a:extLst>
              <a:ext uri="{FF2B5EF4-FFF2-40B4-BE49-F238E27FC236}">
                <a16:creationId xmlns:a16="http://schemas.microsoft.com/office/drawing/2014/main" id="{2968D6A6-27C6-43BE-BC0E-E4BD5A5CF428}"/>
              </a:ext>
            </a:extLst>
          </p:cNvPr>
          <p:cNvPicPr>
            <a:picLocks noChangeAspect="1"/>
          </p:cNvPicPr>
          <p:nvPr/>
        </p:nvPicPr>
        <p:blipFill rotWithShape="1">
          <a:blip r:embed="rId2">
            <a:extLst>
              <a:ext uri="{28A0092B-C50C-407E-A947-70E740481C1C}">
                <a14:useLocalDpi xmlns:a14="http://schemas.microsoft.com/office/drawing/2010/main" val="0"/>
              </a:ext>
            </a:extLst>
          </a:blip>
          <a:srcRect l="83730" t="13786" r="3638" b="77175"/>
          <a:stretch/>
        </p:blipFill>
        <p:spPr>
          <a:xfrm>
            <a:off x="7495998" y="0"/>
            <a:ext cx="4685669" cy="2169763"/>
          </a:xfrm>
          <a:prstGeom prst="rect">
            <a:avLst/>
          </a:prstGeom>
        </p:spPr>
      </p:pic>
    </p:spTree>
    <p:extLst>
      <p:ext uri="{BB962C8B-B14F-4D97-AF65-F5344CB8AC3E}">
        <p14:creationId xmlns:p14="http://schemas.microsoft.com/office/powerpoint/2010/main" val="1779935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53D7E-3A89-4E8C-B5EA-3BE41EC16536}"/>
              </a:ext>
            </a:extLst>
          </p:cNvPr>
          <p:cNvSpPr>
            <a:spLocks noGrp="1"/>
          </p:cNvSpPr>
          <p:nvPr>
            <p:ph type="title"/>
          </p:nvPr>
        </p:nvSpPr>
        <p:spPr/>
        <p:txBody>
          <a:bodyPr/>
          <a:lstStyle/>
          <a:p>
            <a:r>
              <a:rPr lang="en-US" b="1" i="1" dirty="0"/>
              <a:t>WHMPS Specific Criteria </a:t>
            </a:r>
            <a:r>
              <a:rPr lang="en-US" sz="3600" b="1" dirty="0"/>
              <a:t>Policy 5.4.4 </a:t>
            </a:r>
            <a:endParaRPr lang="en-US" b="1" i="1" dirty="0"/>
          </a:p>
        </p:txBody>
      </p:sp>
      <p:sp>
        <p:nvSpPr>
          <p:cNvPr id="3" name="Content Placeholder 2">
            <a:extLst>
              <a:ext uri="{FF2B5EF4-FFF2-40B4-BE49-F238E27FC236}">
                <a16:creationId xmlns:a16="http://schemas.microsoft.com/office/drawing/2014/main" id="{8D7682C1-788E-4F5E-9CAE-AEDACBB5A651}"/>
              </a:ext>
            </a:extLst>
          </p:cNvPr>
          <p:cNvSpPr>
            <a:spLocks noGrp="1"/>
          </p:cNvSpPr>
          <p:nvPr>
            <p:ph idx="1"/>
          </p:nvPr>
        </p:nvSpPr>
        <p:spPr>
          <a:xfrm>
            <a:off x="677334" y="1540384"/>
            <a:ext cx="8596668" cy="4538975"/>
          </a:xfrm>
        </p:spPr>
        <p:txBody>
          <a:bodyPr>
            <a:normAutofit fontScale="77500" lnSpcReduction="20000"/>
          </a:bodyPr>
          <a:lstStyle/>
          <a:p>
            <a:r>
              <a:rPr lang="en-US" sz="2800" dirty="0"/>
              <a:t>In summary, the criteria are met since:</a:t>
            </a:r>
          </a:p>
          <a:p>
            <a:pPr lvl="1">
              <a:lnSpc>
                <a:spcPct val="120000"/>
              </a:lnSpc>
            </a:pPr>
            <a:r>
              <a:rPr lang="en-US" sz="2600" dirty="0"/>
              <a:t>the DA has specific stipulations for density and ensures that a minimum of 30 percent of the total number of dwelling units will be single unit dwellings;</a:t>
            </a:r>
          </a:p>
          <a:p>
            <a:pPr lvl="1">
              <a:lnSpc>
                <a:spcPct val="120000"/>
              </a:lnSpc>
            </a:pPr>
            <a:r>
              <a:rPr lang="en-US" sz="2600" dirty="0"/>
              <a:t>a traffic impact study will be required before the 100th residential unit development permit can be issued or before any development can start in Phase 3 and all work required by the recommendations in the TIS must be completed;</a:t>
            </a:r>
          </a:p>
          <a:p>
            <a:pPr lvl="1">
              <a:lnSpc>
                <a:spcPct val="120000"/>
              </a:lnSpc>
            </a:pPr>
            <a:r>
              <a:rPr lang="en-US" sz="2600" dirty="0"/>
              <a:t>the reduced setback requirements will enable a planned compact community that makes efficient use of streets and municipal infrastructure; and</a:t>
            </a:r>
          </a:p>
          <a:p>
            <a:pPr lvl="1">
              <a:lnSpc>
                <a:spcPct val="120000"/>
              </a:lnSpc>
            </a:pPr>
            <a:r>
              <a:rPr lang="en-US" sz="2600" dirty="0"/>
              <a:t>the stormwater management plan is considered satisfactory by the Municipal Engineer.</a:t>
            </a:r>
          </a:p>
          <a:p>
            <a:endParaRPr lang="en-US" sz="2400" dirty="0"/>
          </a:p>
        </p:txBody>
      </p:sp>
    </p:spTree>
    <p:extLst>
      <p:ext uri="{BB962C8B-B14F-4D97-AF65-F5344CB8AC3E}">
        <p14:creationId xmlns:p14="http://schemas.microsoft.com/office/powerpoint/2010/main" val="2272463413"/>
      </p:ext>
    </p:extLst>
  </p:cSld>
  <p:clrMapOvr>
    <a:masterClrMapping/>
  </p:clrMapOvr>
</p:sld>
</file>

<file path=ppt/theme/theme1.xml><?xml version="1.0" encoding="utf-8"?>
<a:theme xmlns:a="http://schemas.openxmlformats.org/drawingml/2006/main" name="Facet">
  <a:themeElements>
    <a:clrScheme name="Custom 3">
      <a:dk1>
        <a:srgbClr val="000000"/>
      </a:dk1>
      <a:lt1>
        <a:sysClr val="window" lastClr="FFFFFF"/>
      </a:lt1>
      <a:dk2>
        <a:srgbClr val="5E5E5E"/>
      </a:dk2>
      <a:lt2>
        <a:srgbClr val="DDDDDD"/>
      </a:lt2>
      <a:accent1>
        <a:srgbClr val="065776"/>
      </a:accent1>
      <a:accent2>
        <a:srgbClr val="609B7A"/>
      </a:accent2>
      <a:accent3>
        <a:srgbClr val="F69200"/>
      </a:accent3>
      <a:accent4>
        <a:srgbClr val="838383"/>
      </a:accent4>
      <a:accent5>
        <a:srgbClr val="FEC306"/>
      </a:accent5>
      <a:accent6>
        <a:srgbClr val="DF5327"/>
      </a:accent6>
      <a:hlink>
        <a:srgbClr val="F59E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TotalTime>
  <Words>978</Words>
  <Application>Microsoft Office PowerPoint</Application>
  <PresentationFormat>Widescreen</PresentationFormat>
  <Paragraphs>111</Paragraphs>
  <Slides>20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Times New Roman</vt:lpstr>
      <vt:lpstr>Verdana</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Policy</vt:lpstr>
      <vt:lpstr>PowerPoint Presentation</vt:lpstr>
      <vt:lpstr>WHMPS Specific Criteria Policy 5.4.4 </vt:lpstr>
      <vt:lpstr>WHMPS General Criteria Policy 16.3.1 </vt:lpstr>
      <vt:lpstr>Planning Advisory Committee</vt:lpstr>
      <vt:lpstr>Council First Reading</vt:lpstr>
      <vt:lpstr>PowerPoint Presentation</vt:lpstr>
      <vt:lpstr>PowerPoint Presentation</vt:lpstr>
      <vt:lpstr>Parkland</vt:lpstr>
      <vt:lpstr>Parkland Cont.</vt:lpstr>
      <vt:lpstr>Parkland Cont.</vt:lpstr>
      <vt:lpstr>Parkland Cont.</vt:lpstr>
      <vt:lpstr>Process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Saira Shah</dc:creator>
  <cp:lastModifiedBy>Saira Shah</cp:lastModifiedBy>
  <cp:revision>39</cp:revision>
  <dcterms:created xsi:type="dcterms:W3CDTF">2020-09-11T15:56:02Z</dcterms:created>
  <dcterms:modified xsi:type="dcterms:W3CDTF">2021-04-27T17:14:31Z</dcterms:modified>
</cp:coreProperties>
</file>